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7"/>
  </p:notesMasterIdLst>
  <p:sldIdLst>
    <p:sldId id="256" r:id="rId2"/>
    <p:sldId id="270" r:id="rId3"/>
    <p:sldId id="266" r:id="rId4"/>
    <p:sldId id="267" r:id="rId5"/>
    <p:sldId id="268" r:id="rId6"/>
    <p:sldId id="269" r:id="rId7"/>
    <p:sldId id="271" r:id="rId8"/>
    <p:sldId id="272" r:id="rId9"/>
    <p:sldId id="258" r:id="rId10"/>
    <p:sldId id="260" r:id="rId11"/>
    <p:sldId id="273" r:id="rId12"/>
    <p:sldId id="275" r:id="rId13"/>
    <p:sldId id="276" r:id="rId14"/>
    <p:sldId id="274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62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04"/>
    <p:restoredTop sz="96011"/>
  </p:normalViewPr>
  <p:slideViewPr>
    <p:cSldViewPr snapToGrid="0">
      <p:cViewPr>
        <p:scale>
          <a:sx n="148" d="100"/>
          <a:sy n="148" d="100"/>
        </p:scale>
        <p:origin x="26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90081F-5E84-3B4B-9815-AA50C08DB164}" type="datetimeFigureOut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A9909-1DC3-E044-824B-3AB4300D01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324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A9909-1DC3-E044-824B-3AB4300D018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1913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A9909-1DC3-E044-824B-3AB4300D0187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0648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A9909-1DC3-E044-824B-3AB4300D0187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9715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A9909-1DC3-E044-824B-3AB4300D0187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7382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A9909-1DC3-E044-824B-3AB4300D0187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2145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A9909-1DC3-E044-824B-3AB4300D0187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7187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A9909-1DC3-E044-824B-3AB4300D0187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1797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A9909-1DC3-E044-824B-3AB4300D0187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4993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A9909-1DC3-E044-824B-3AB4300D0187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2061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A9909-1DC3-E044-824B-3AB4300D0187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3092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A9909-1DC3-E044-824B-3AB4300D0187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7231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A9909-1DC3-E044-824B-3AB4300D018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9383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A9909-1DC3-E044-824B-3AB4300D0187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5490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A9909-1DC3-E044-824B-3AB4300D0187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040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A9909-1DC3-E044-824B-3AB4300D0187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3729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A9909-1DC3-E044-824B-3AB4300D0187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4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A9909-1DC3-E044-824B-3AB4300D0187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6694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A9909-1DC3-E044-824B-3AB4300D0187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8154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A9909-1DC3-E044-824B-3AB4300D0187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579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A9909-1DC3-E044-824B-3AB4300D0187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8939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A9909-1DC3-E044-824B-3AB4300D0187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0823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A9909-1DC3-E044-824B-3AB4300D018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9393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A9909-1DC3-E044-824B-3AB4300D0187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2592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A9909-1DC3-E044-824B-3AB4300D0187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4652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A9909-1DC3-E044-824B-3AB4300D0187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4337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A9909-1DC3-E044-824B-3AB4300D0187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3745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0AFB0-1BB8-A747-9D77-C291C8AC34C5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算法设计与分析，</a:t>
            </a:r>
            <a:r>
              <a:rPr kumimoji="1" lang="en-US" altLang="zh-CN"/>
              <a:t>2023</a:t>
            </a:r>
            <a:r>
              <a:rPr kumimoji="1" lang="zh-CN" altLang="en-US"/>
              <a:t>年秋季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8B76B6-5380-4B4E-ADD0-4DF80E606B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1933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3A5D-5ECD-AA4B-A6B9-71ACD35460BA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算法设计与分析，</a:t>
            </a:r>
            <a:r>
              <a:rPr kumimoji="1" lang="en-US" altLang="zh-CN"/>
              <a:t>2023</a:t>
            </a:r>
            <a:r>
              <a:rPr kumimoji="1" lang="zh-CN" altLang="en-US"/>
              <a:t>年秋季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8B76B6-5380-4B4E-ADD0-4DF80E606B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85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9AF47-ABEC-484F-9506-279365B8BFA0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算法设计与分析，</a:t>
            </a:r>
            <a:r>
              <a:rPr kumimoji="1" lang="en-US" altLang="zh-CN"/>
              <a:t>2023</a:t>
            </a:r>
            <a:r>
              <a:rPr kumimoji="1" lang="zh-CN" altLang="en-US"/>
              <a:t>年秋季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8B76B6-5380-4B4E-ADD0-4DF80E606B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3356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90343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0499"/>
            <a:ext cx="7886700" cy="47491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BD4C-746D-1741-8049-4A751EA7E10B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</p:spTree>
    <p:extLst>
      <p:ext uri="{BB962C8B-B14F-4D97-AF65-F5344CB8AC3E}">
        <p14:creationId xmlns:p14="http://schemas.microsoft.com/office/powerpoint/2010/main" val="3725930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34F24-023B-CA46-A946-0F848DAA1735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算法设计与分析，</a:t>
            </a:r>
            <a:r>
              <a:rPr kumimoji="1" lang="en-US" altLang="zh-CN"/>
              <a:t>2023</a:t>
            </a:r>
            <a:r>
              <a:rPr kumimoji="1" lang="zh-CN" altLang="en-US"/>
              <a:t>年秋季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8B76B6-5380-4B4E-ADD0-4DF80E606B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9073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EF52F-2E46-1C40-821B-43DD02CA821B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算法设计与分析，</a:t>
            </a:r>
            <a:r>
              <a:rPr kumimoji="1" lang="en-US" altLang="zh-CN"/>
              <a:t>2023</a:t>
            </a:r>
            <a:r>
              <a:rPr kumimoji="1" lang="zh-CN" altLang="en-US"/>
              <a:t>年秋季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8B76B6-5380-4B4E-ADD0-4DF80E606B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5149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A7AB-7EEE-164C-A052-B53C725A299D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算法设计与分析，</a:t>
            </a:r>
            <a:r>
              <a:rPr kumimoji="1" lang="en-US" altLang="zh-CN"/>
              <a:t>2023</a:t>
            </a:r>
            <a:r>
              <a:rPr kumimoji="1" lang="zh-CN" altLang="en-US"/>
              <a:t>年秋季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8B76B6-5380-4B4E-ADD0-4DF80E606B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488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66143-6D19-7749-8AA6-ECB47FE5EDD8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算法设计与分析，</a:t>
            </a:r>
            <a:r>
              <a:rPr kumimoji="1" lang="en-US" altLang="zh-CN"/>
              <a:t>2023</a:t>
            </a:r>
            <a:r>
              <a:rPr kumimoji="1" lang="zh-CN" altLang="en-US"/>
              <a:t>年秋季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8B76B6-5380-4B4E-ADD0-4DF80E606B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0491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51F86-B184-DE4A-8A27-C6F95A4A1CCE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算法设计与分析，</a:t>
            </a:r>
            <a:r>
              <a:rPr kumimoji="1" lang="en-US" altLang="zh-CN"/>
              <a:t>2023</a:t>
            </a:r>
            <a:r>
              <a:rPr kumimoji="1" lang="zh-CN" altLang="en-US"/>
              <a:t>年秋季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8B76B6-5380-4B4E-ADD0-4DF80E606B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7473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2B8E-4620-0B46-B7CC-A0D66127A268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算法设计与分析，</a:t>
            </a:r>
            <a:r>
              <a:rPr kumimoji="1" lang="en-US" altLang="zh-CN"/>
              <a:t>2023</a:t>
            </a:r>
            <a:r>
              <a:rPr kumimoji="1" lang="zh-CN" altLang="en-US"/>
              <a:t>年秋季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8B76B6-5380-4B4E-ADD0-4DF80E606B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6935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3BB10-9EA4-FE4E-A3E6-A9CEDC75D777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算法设计与分析，</a:t>
            </a:r>
            <a:r>
              <a:rPr kumimoji="1" lang="en-US" altLang="zh-CN"/>
              <a:t>2023</a:t>
            </a:r>
            <a:r>
              <a:rPr kumimoji="1" lang="zh-CN" altLang="en-US"/>
              <a:t>年秋季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8B76B6-5380-4B4E-ADD0-4DF80E606B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863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79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E3C2B-7EF9-834F-B9D7-D0BF58BFE11C}" type="datetime1">
              <a:rPr kumimoji="1" lang="zh-CN" altLang="en-US" smtClean="0"/>
              <a:pPr/>
              <a:t>2023/9/12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6356351"/>
            <a:ext cx="5486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zh-CN" altLang="en-US"/>
              <a:t>算法设计与分析，</a:t>
            </a:r>
            <a:r>
              <a:rPr kumimoji="1" lang="en-US" altLang="zh-CN"/>
              <a:t>2023</a:t>
            </a:r>
            <a:r>
              <a:rPr kumimoji="1" lang="zh-CN" altLang="en-US"/>
              <a:t>年秋季</a:t>
            </a:r>
            <a:endParaRPr kumimoji="1" lang="zh-CN" altLang="en-US" dirty="0"/>
          </a:p>
        </p:txBody>
      </p:sp>
      <p:pic>
        <p:nvPicPr>
          <p:cNvPr id="8" name="图片 7" descr="徽标&#10;&#10;描述已自动生成">
            <a:extLst>
              <a:ext uri="{FF2B5EF4-FFF2-40B4-BE49-F238E27FC236}">
                <a16:creationId xmlns:a16="http://schemas.microsoft.com/office/drawing/2014/main" id="{7263DAA8-0BB3-85B9-B26D-BB3B48C4198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18166" y="136524"/>
            <a:ext cx="994367" cy="97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8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ngxiaochaun/IAD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A1FB4-119C-21BA-3037-5F1087476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41615"/>
            <a:ext cx="7772400" cy="1568347"/>
          </a:xfrm>
        </p:spPr>
        <p:txBody>
          <a:bodyPr>
            <a:normAutofit/>
          </a:bodyPr>
          <a:lstStyle/>
          <a:p>
            <a:r>
              <a:rPr kumimoji="1" lang="zh-CN" altLang="en-US" sz="66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anziPen SC" panose="03000300000000000000" pitchFamily="66" charset="-122"/>
                <a:ea typeface="HanziPen SC" panose="03000300000000000000" pitchFamily="66" charset="-122"/>
              </a:rPr>
              <a:t>算法设计与分析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2B4A82-30B9-C279-7FB5-914A77FA6F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480812"/>
            <a:ext cx="6858000" cy="1655762"/>
          </a:xfrm>
        </p:spPr>
        <p:txBody>
          <a:bodyPr/>
          <a:lstStyle/>
          <a:p>
            <a:r>
              <a:rPr kumimoji="1" lang="zh-CN" altLang="en-US" dirty="0"/>
              <a:t>北京工商大学</a:t>
            </a:r>
            <a:endParaRPr kumimoji="1" lang="en-US" altLang="zh-CN" dirty="0"/>
          </a:p>
          <a:p>
            <a:r>
              <a:rPr kumimoji="1" lang="zh-CN" altLang="en-US" dirty="0"/>
              <a:t>王晓川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416C742-DB31-2E2A-7BCB-8B47F1B94F4C}"/>
              </a:ext>
            </a:extLst>
          </p:cNvPr>
          <p:cNvSpPr txBox="1">
            <a:spLocks/>
          </p:cNvSpPr>
          <p:nvPr/>
        </p:nvSpPr>
        <p:spPr>
          <a:xfrm>
            <a:off x="685800" y="3429000"/>
            <a:ext cx="7772400" cy="7582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anziPen SC" panose="03000300000000000000" pitchFamily="66" charset="-122"/>
                <a:ea typeface="HanziPen SC" panose="03000300000000000000" pitchFamily="66" charset="-122"/>
              </a:rPr>
              <a:t>Algorithm</a:t>
            </a:r>
            <a:r>
              <a:rPr kumimoji="1" lang="zh-CN" altLang="en-US" sz="40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anziPen SC" panose="03000300000000000000" pitchFamily="66" charset="-122"/>
                <a:ea typeface="HanziPen SC" panose="03000300000000000000" pitchFamily="66" charset="-122"/>
              </a:rPr>
              <a:t> </a:t>
            </a:r>
            <a:r>
              <a:rPr kumimoji="1" lang="en-US" altLang="zh-CN" sz="40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anziPen SC" panose="03000300000000000000" pitchFamily="66" charset="-122"/>
                <a:ea typeface="HanziPen SC" panose="03000300000000000000" pitchFamily="66" charset="-122"/>
              </a:rPr>
              <a:t>design</a:t>
            </a:r>
            <a:r>
              <a:rPr kumimoji="1" lang="zh-CN" altLang="en-US" sz="40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anziPen SC" panose="03000300000000000000" pitchFamily="66" charset="-122"/>
                <a:ea typeface="HanziPen SC" panose="03000300000000000000" pitchFamily="66" charset="-122"/>
              </a:rPr>
              <a:t> </a:t>
            </a:r>
            <a:r>
              <a:rPr kumimoji="1" lang="en-US" altLang="zh-CN" sz="40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anziPen SC" panose="03000300000000000000" pitchFamily="66" charset="-122"/>
                <a:ea typeface="HanziPen SC" panose="03000300000000000000" pitchFamily="66" charset="-122"/>
              </a:rPr>
              <a:t>and</a:t>
            </a:r>
            <a:r>
              <a:rPr kumimoji="1" lang="zh-CN" altLang="en-US" sz="40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anziPen SC" panose="03000300000000000000" pitchFamily="66" charset="-122"/>
                <a:ea typeface="HanziPen SC" panose="03000300000000000000" pitchFamily="66" charset="-122"/>
              </a:rPr>
              <a:t> </a:t>
            </a:r>
            <a:r>
              <a:rPr kumimoji="1" lang="en-US" altLang="zh-CN" sz="40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anziPen SC" panose="03000300000000000000" pitchFamily="66" charset="-122"/>
                <a:ea typeface="HanziPen SC" panose="03000300000000000000" pitchFamily="66" charset="-122"/>
              </a:rPr>
              <a:t>Analysis</a:t>
            </a:r>
            <a:endParaRPr kumimoji="1" lang="zh-CN" altLang="en-US" sz="400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8098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B5423-1F3C-EDCB-6AB7-7230537F1DBE}"/>
              </a:ext>
            </a:extLst>
          </p:cNvPr>
          <p:cNvSpPr txBox="1">
            <a:spLocks/>
          </p:cNvSpPr>
          <p:nvPr/>
        </p:nvSpPr>
        <p:spPr>
          <a:xfrm>
            <a:off x="628650" y="2766218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kumimoji="1" lang="en-US" altLang="zh-CN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LINGWAI SC MEDIUM" panose="03050602040302020204" pitchFamily="66" charset="-122"/>
              </a:rPr>
              <a:t>1.1</a:t>
            </a:r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LINGWAI SC MEDIUM" panose="03050602040302020204" pitchFamily="66" charset="-122"/>
              </a:rPr>
              <a:t> 引例：稳定匹配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4A5F3FCA-3F34-E74B-DA15-B2E6F1FF20F6}"/>
              </a:ext>
            </a:extLst>
          </p:cNvPr>
          <p:cNvCxnSpPr/>
          <p:nvPr/>
        </p:nvCxnSpPr>
        <p:spPr>
          <a:xfrm>
            <a:off x="497150" y="3630967"/>
            <a:ext cx="817633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677576-F74A-C2F2-F284-D85BA9C9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07849-0EFE-D04A-86CF-64245C14133E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00B437-2E5D-1396-7AD3-340759B43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算法设计与分析，</a:t>
            </a:r>
            <a:r>
              <a:rPr kumimoji="1" lang="en-US" altLang="zh-CN"/>
              <a:t>2023</a:t>
            </a:r>
            <a:r>
              <a:rPr kumimoji="1" lang="zh-CN" altLang="en-US"/>
              <a:t>年秋季</a:t>
            </a:r>
          </a:p>
        </p:txBody>
      </p:sp>
    </p:spTree>
    <p:extLst>
      <p:ext uri="{BB962C8B-B14F-4D97-AF65-F5344CB8AC3E}">
        <p14:creationId xmlns:p14="http://schemas.microsoft.com/office/powerpoint/2010/main" val="1812854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引例：稳定匹配问题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C65D4-7EDD-7C87-116F-D88179935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暑期实习：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如何处理两方（企业方和学生方）的配对关系。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企业方（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employers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）和学生方（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applicants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）都有自己的</a:t>
            </a: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偏好顺序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（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preference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ordering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）。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可能的混乱：</a:t>
            </a:r>
            <a:endParaRPr kumimoji="1" lang="en-US" altLang="zh-CN" b="1" dirty="0">
              <a:solidFill>
                <a:schemeClr val="accent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学生先后收到两份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offer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，而后者是他偏好的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……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企业更偏好的学生放弃当前的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offer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而选择它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……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算法设计与分析，</a:t>
            </a:r>
            <a:r>
              <a:rPr kumimoji="1" lang="en-US" altLang="zh-CN"/>
              <a:t>2023</a:t>
            </a:r>
            <a:r>
              <a:rPr kumimoji="1" lang="zh-CN" altLang="en-US"/>
              <a:t>年秋季</a:t>
            </a:r>
            <a:endParaRPr kumimoji="1" lang="zh-CN" altLang="en-US" dirty="0"/>
          </a:p>
        </p:txBody>
      </p:sp>
      <p:pic>
        <p:nvPicPr>
          <p:cNvPr id="9" name="图形 8" descr="大象 纯色填充">
            <a:extLst>
              <a:ext uri="{FF2B5EF4-FFF2-40B4-BE49-F238E27FC236}">
                <a16:creationId xmlns:a16="http://schemas.microsoft.com/office/drawing/2014/main" id="{06BE6211-93CE-492E-C668-AC8C49AB2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5501" y="5763978"/>
            <a:ext cx="562641" cy="562641"/>
          </a:xfrm>
          <a:prstGeom prst="rect">
            <a:avLst/>
          </a:prstGeom>
        </p:spPr>
      </p:pic>
      <p:pic>
        <p:nvPicPr>
          <p:cNvPr id="11" name="图形 10" descr="狗 纯色填充">
            <a:extLst>
              <a:ext uri="{FF2B5EF4-FFF2-40B4-BE49-F238E27FC236}">
                <a16:creationId xmlns:a16="http://schemas.microsoft.com/office/drawing/2014/main" id="{934A3E02-DB9E-0E30-F1EF-2E0F7C22FE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5502" y="5166636"/>
            <a:ext cx="562641" cy="562641"/>
          </a:xfrm>
          <a:prstGeom prst="rect">
            <a:avLst/>
          </a:prstGeom>
        </p:spPr>
      </p:pic>
      <p:sp>
        <p:nvSpPr>
          <p:cNvPr id="15" name="任意形状 14">
            <a:extLst>
              <a:ext uri="{FF2B5EF4-FFF2-40B4-BE49-F238E27FC236}">
                <a16:creationId xmlns:a16="http://schemas.microsoft.com/office/drawing/2014/main" id="{58A79839-11D7-AB6B-0C11-10862D863C38}"/>
              </a:ext>
            </a:extLst>
          </p:cNvPr>
          <p:cNvSpPr/>
          <p:nvPr/>
        </p:nvSpPr>
        <p:spPr>
          <a:xfrm>
            <a:off x="1905832" y="4674325"/>
            <a:ext cx="369233" cy="421394"/>
          </a:xfrm>
          <a:custGeom>
            <a:avLst/>
            <a:gdLst>
              <a:gd name="connsiteX0" fmla="*/ 316486 w 369233"/>
              <a:gd name="connsiteY0" fmla="*/ 0 h 421394"/>
              <a:gd name="connsiteX1" fmla="*/ 263738 w 369233"/>
              <a:gd name="connsiteY1" fmla="*/ 52748 h 421394"/>
              <a:gd name="connsiteX2" fmla="*/ 263738 w 369233"/>
              <a:gd name="connsiteY2" fmla="*/ 134799 h 421394"/>
              <a:gd name="connsiteX3" fmla="*/ 222712 w 369233"/>
              <a:gd name="connsiteY3" fmla="*/ 175825 h 421394"/>
              <a:gd name="connsiteX4" fmla="*/ 80294 w 369233"/>
              <a:gd name="connsiteY4" fmla="*/ 175825 h 421394"/>
              <a:gd name="connsiteX5" fmla="*/ 29304 w 369233"/>
              <a:gd name="connsiteY5" fmla="*/ 146521 h 421394"/>
              <a:gd name="connsiteX6" fmla="*/ 0 w 369233"/>
              <a:gd name="connsiteY6" fmla="*/ 175825 h 421394"/>
              <a:gd name="connsiteX7" fmla="*/ 18755 w 369233"/>
              <a:gd name="connsiteY7" fmla="*/ 203371 h 421394"/>
              <a:gd name="connsiteX8" fmla="*/ 17583 w 369233"/>
              <a:gd name="connsiteY8" fmla="*/ 210990 h 421394"/>
              <a:gd name="connsiteX9" fmla="*/ 46887 w 369233"/>
              <a:gd name="connsiteY9" fmla="*/ 240295 h 421394"/>
              <a:gd name="connsiteX10" fmla="*/ 46887 w 369233"/>
              <a:gd name="connsiteY10" fmla="*/ 240295 h 421394"/>
              <a:gd name="connsiteX11" fmla="*/ 169964 w 369233"/>
              <a:gd name="connsiteY11" fmla="*/ 339343 h 421394"/>
              <a:gd name="connsiteX12" fmla="*/ 169964 w 369233"/>
              <a:gd name="connsiteY12" fmla="*/ 375094 h 421394"/>
              <a:gd name="connsiteX13" fmla="*/ 158243 w 369233"/>
              <a:gd name="connsiteY13" fmla="*/ 386230 h 421394"/>
              <a:gd name="connsiteX14" fmla="*/ 164104 w 369233"/>
              <a:gd name="connsiteY14" fmla="*/ 396779 h 421394"/>
              <a:gd name="connsiteX15" fmla="*/ 198683 w 369233"/>
              <a:gd name="connsiteY15" fmla="*/ 419636 h 421394"/>
              <a:gd name="connsiteX16" fmla="*/ 205130 w 369233"/>
              <a:gd name="connsiteY16" fmla="*/ 421395 h 421394"/>
              <a:gd name="connsiteX17" fmla="*/ 210404 w 369233"/>
              <a:gd name="connsiteY17" fmla="*/ 420222 h 421394"/>
              <a:gd name="connsiteX18" fmla="*/ 216851 w 369233"/>
              <a:gd name="connsiteY18" fmla="*/ 409673 h 421394"/>
              <a:gd name="connsiteX19" fmla="*/ 216851 w 369233"/>
              <a:gd name="connsiteY19" fmla="*/ 409087 h 421394"/>
              <a:gd name="connsiteX20" fmla="*/ 225056 w 369233"/>
              <a:gd name="connsiteY20" fmla="*/ 397951 h 421394"/>
              <a:gd name="connsiteX21" fmla="*/ 226815 w 369233"/>
              <a:gd name="connsiteY21" fmla="*/ 397365 h 421394"/>
              <a:gd name="connsiteX22" fmla="*/ 234434 w 369233"/>
              <a:gd name="connsiteY22" fmla="*/ 382127 h 421394"/>
              <a:gd name="connsiteX23" fmla="*/ 222712 w 369233"/>
              <a:gd name="connsiteY23" fmla="*/ 374508 h 421394"/>
              <a:gd name="connsiteX24" fmla="*/ 193408 w 369233"/>
              <a:gd name="connsiteY24" fmla="*/ 374508 h 421394"/>
              <a:gd name="connsiteX25" fmla="*/ 193408 w 369233"/>
              <a:gd name="connsiteY25" fmla="*/ 338757 h 421394"/>
              <a:gd name="connsiteX26" fmla="*/ 216851 w 369233"/>
              <a:gd name="connsiteY26" fmla="*/ 334654 h 421394"/>
              <a:gd name="connsiteX27" fmla="*/ 216851 w 369233"/>
              <a:gd name="connsiteY27" fmla="*/ 351651 h 421394"/>
              <a:gd name="connsiteX28" fmla="*/ 205130 w 369233"/>
              <a:gd name="connsiteY28" fmla="*/ 362786 h 421394"/>
              <a:gd name="connsiteX29" fmla="*/ 205130 w 369233"/>
              <a:gd name="connsiteY29" fmla="*/ 363372 h 421394"/>
              <a:gd name="connsiteX30" fmla="*/ 222126 w 369233"/>
              <a:gd name="connsiteY30" fmla="*/ 363372 h 421394"/>
              <a:gd name="connsiteX31" fmla="*/ 244983 w 369233"/>
              <a:gd name="connsiteY31" fmla="*/ 379197 h 421394"/>
              <a:gd name="connsiteX32" fmla="*/ 244397 w 369233"/>
              <a:gd name="connsiteY32" fmla="*/ 396193 h 421394"/>
              <a:gd name="connsiteX33" fmla="*/ 245569 w 369233"/>
              <a:gd name="connsiteY33" fmla="*/ 396779 h 421394"/>
              <a:gd name="connsiteX34" fmla="*/ 252016 w 369233"/>
              <a:gd name="connsiteY34" fmla="*/ 398537 h 421394"/>
              <a:gd name="connsiteX35" fmla="*/ 257291 w 369233"/>
              <a:gd name="connsiteY35" fmla="*/ 397365 h 421394"/>
              <a:gd name="connsiteX36" fmla="*/ 263738 w 369233"/>
              <a:gd name="connsiteY36" fmla="*/ 386816 h 421394"/>
              <a:gd name="connsiteX37" fmla="*/ 263738 w 369233"/>
              <a:gd name="connsiteY37" fmla="*/ 386230 h 421394"/>
              <a:gd name="connsiteX38" fmla="*/ 271943 w 369233"/>
              <a:gd name="connsiteY38" fmla="*/ 375094 h 421394"/>
              <a:gd name="connsiteX39" fmla="*/ 273701 w 369233"/>
              <a:gd name="connsiteY39" fmla="*/ 374508 h 421394"/>
              <a:gd name="connsiteX40" fmla="*/ 281321 w 369233"/>
              <a:gd name="connsiteY40" fmla="*/ 359270 h 421394"/>
              <a:gd name="connsiteX41" fmla="*/ 269599 w 369233"/>
              <a:gd name="connsiteY41" fmla="*/ 351651 h 421394"/>
              <a:gd name="connsiteX42" fmla="*/ 240295 w 369233"/>
              <a:gd name="connsiteY42" fmla="*/ 351651 h 421394"/>
              <a:gd name="connsiteX43" fmla="*/ 240295 w 369233"/>
              <a:gd name="connsiteY43" fmla="*/ 327035 h 421394"/>
              <a:gd name="connsiteX44" fmla="*/ 322346 w 369233"/>
              <a:gd name="connsiteY44" fmla="*/ 199269 h 421394"/>
              <a:gd name="connsiteX45" fmla="*/ 322346 w 369233"/>
              <a:gd name="connsiteY45" fmla="*/ 104909 h 421394"/>
              <a:gd name="connsiteX46" fmla="*/ 369233 w 369233"/>
              <a:gd name="connsiteY46" fmla="*/ 52748 h 421394"/>
              <a:gd name="connsiteX47" fmla="*/ 316486 w 369233"/>
              <a:gd name="connsiteY47" fmla="*/ 0 h 42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69233" h="421394">
                <a:moveTo>
                  <a:pt x="316486" y="0"/>
                </a:moveTo>
                <a:cubicBezTo>
                  <a:pt x="287181" y="0"/>
                  <a:pt x="263738" y="23443"/>
                  <a:pt x="263738" y="52748"/>
                </a:cubicBezTo>
                <a:lnTo>
                  <a:pt x="263738" y="134799"/>
                </a:lnTo>
                <a:cubicBezTo>
                  <a:pt x="263738" y="157657"/>
                  <a:pt x="245569" y="175825"/>
                  <a:pt x="222712" y="175825"/>
                </a:cubicBezTo>
                <a:lnTo>
                  <a:pt x="80294" y="175825"/>
                </a:lnTo>
                <a:cubicBezTo>
                  <a:pt x="70330" y="158243"/>
                  <a:pt x="50989" y="146521"/>
                  <a:pt x="29304" y="146521"/>
                </a:cubicBezTo>
                <a:cubicBezTo>
                  <a:pt x="12894" y="146521"/>
                  <a:pt x="0" y="159415"/>
                  <a:pt x="0" y="175825"/>
                </a:cubicBezTo>
                <a:cubicBezTo>
                  <a:pt x="0" y="188133"/>
                  <a:pt x="7619" y="198683"/>
                  <a:pt x="18755" y="203371"/>
                </a:cubicBezTo>
                <a:cubicBezTo>
                  <a:pt x="18169" y="205716"/>
                  <a:pt x="17583" y="208060"/>
                  <a:pt x="17583" y="210990"/>
                </a:cubicBezTo>
                <a:cubicBezTo>
                  <a:pt x="17583" y="227401"/>
                  <a:pt x="30476" y="240295"/>
                  <a:pt x="46887" y="240295"/>
                </a:cubicBezTo>
                <a:lnTo>
                  <a:pt x="46887" y="240295"/>
                </a:lnTo>
                <a:cubicBezTo>
                  <a:pt x="63297" y="294214"/>
                  <a:pt x="111356" y="334654"/>
                  <a:pt x="169964" y="339343"/>
                </a:cubicBezTo>
                <a:lnTo>
                  <a:pt x="169964" y="375094"/>
                </a:lnTo>
                <a:cubicBezTo>
                  <a:pt x="163518" y="375094"/>
                  <a:pt x="158243" y="379783"/>
                  <a:pt x="158243" y="386230"/>
                </a:cubicBezTo>
                <a:cubicBezTo>
                  <a:pt x="158243" y="390332"/>
                  <a:pt x="160587" y="394435"/>
                  <a:pt x="164104" y="396779"/>
                </a:cubicBezTo>
                <a:lnTo>
                  <a:pt x="198683" y="419636"/>
                </a:lnTo>
                <a:cubicBezTo>
                  <a:pt x="200441" y="420809"/>
                  <a:pt x="202785" y="421395"/>
                  <a:pt x="205130" y="421395"/>
                </a:cubicBezTo>
                <a:cubicBezTo>
                  <a:pt x="206888" y="421395"/>
                  <a:pt x="208646" y="420809"/>
                  <a:pt x="210404" y="420222"/>
                </a:cubicBezTo>
                <a:cubicBezTo>
                  <a:pt x="214507" y="418464"/>
                  <a:pt x="216851" y="414362"/>
                  <a:pt x="216851" y="409673"/>
                </a:cubicBezTo>
                <a:lnTo>
                  <a:pt x="216851" y="409087"/>
                </a:lnTo>
                <a:cubicBezTo>
                  <a:pt x="216851" y="403812"/>
                  <a:pt x="220368" y="399710"/>
                  <a:pt x="225056" y="397951"/>
                </a:cubicBezTo>
                <a:lnTo>
                  <a:pt x="226815" y="397365"/>
                </a:lnTo>
                <a:cubicBezTo>
                  <a:pt x="232676" y="395607"/>
                  <a:pt x="236192" y="388574"/>
                  <a:pt x="234434" y="382127"/>
                </a:cubicBezTo>
                <a:cubicBezTo>
                  <a:pt x="232676" y="377438"/>
                  <a:pt x="227987" y="374508"/>
                  <a:pt x="222712" y="374508"/>
                </a:cubicBezTo>
                <a:lnTo>
                  <a:pt x="193408" y="374508"/>
                </a:lnTo>
                <a:lnTo>
                  <a:pt x="193408" y="338757"/>
                </a:lnTo>
                <a:cubicBezTo>
                  <a:pt x="201613" y="338171"/>
                  <a:pt x="209232" y="336999"/>
                  <a:pt x="216851" y="334654"/>
                </a:cubicBezTo>
                <a:lnTo>
                  <a:pt x="216851" y="351651"/>
                </a:lnTo>
                <a:cubicBezTo>
                  <a:pt x="210404" y="351651"/>
                  <a:pt x="205130" y="356339"/>
                  <a:pt x="205130" y="362786"/>
                </a:cubicBezTo>
                <a:cubicBezTo>
                  <a:pt x="205130" y="362786"/>
                  <a:pt x="205130" y="362786"/>
                  <a:pt x="205130" y="363372"/>
                </a:cubicBezTo>
                <a:lnTo>
                  <a:pt x="222126" y="363372"/>
                </a:lnTo>
                <a:cubicBezTo>
                  <a:pt x="232676" y="363372"/>
                  <a:pt x="241467" y="369819"/>
                  <a:pt x="244983" y="379197"/>
                </a:cubicBezTo>
                <a:cubicBezTo>
                  <a:pt x="246742" y="384471"/>
                  <a:pt x="246742" y="390332"/>
                  <a:pt x="244397" y="396193"/>
                </a:cubicBezTo>
                <a:lnTo>
                  <a:pt x="245569" y="396779"/>
                </a:lnTo>
                <a:cubicBezTo>
                  <a:pt x="247328" y="397951"/>
                  <a:pt x="249672" y="398537"/>
                  <a:pt x="252016" y="398537"/>
                </a:cubicBezTo>
                <a:cubicBezTo>
                  <a:pt x="253775" y="398537"/>
                  <a:pt x="255533" y="397951"/>
                  <a:pt x="257291" y="397365"/>
                </a:cubicBezTo>
                <a:cubicBezTo>
                  <a:pt x="261394" y="395607"/>
                  <a:pt x="263738" y="391504"/>
                  <a:pt x="263738" y="386816"/>
                </a:cubicBezTo>
                <a:lnTo>
                  <a:pt x="263738" y="386230"/>
                </a:lnTo>
                <a:cubicBezTo>
                  <a:pt x="263738" y="380955"/>
                  <a:pt x="267254" y="376852"/>
                  <a:pt x="271943" y="375094"/>
                </a:cubicBezTo>
                <a:lnTo>
                  <a:pt x="273701" y="374508"/>
                </a:lnTo>
                <a:cubicBezTo>
                  <a:pt x="279562" y="372750"/>
                  <a:pt x="283079" y="365717"/>
                  <a:pt x="281321" y="359270"/>
                </a:cubicBezTo>
                <a:cubicBezTo>
                  <a:pt x="279562" y="354581"/>
                  <a:pt x="274874" y="351651"/>
                  <a:pt x="269599" y="351651"/>
                </a:cubicBezTo>
                <a:lnTo>
                  <a:pt x="240295" y="351651"/>
                </a:lnTo>
                <a:lnTo>
                  <a:pt x="240295" y="327035"/>
                </a:lnTo>
                <a:cubicBezTo>
                  <a:pt x="288940" y="304764"/>
                  <a:pt x="322346" y="256119"/>
                  <a:pt x="322346" y="199269"/>
                </a:cubicBezTo>
                <a:lnTo>
                  <a:pt x="322346" y="104909"/>
                </a:lnTo>
                <a:cubicBezTo>
                  <a:pt x="348720" y="101979"/>
                  <a:pt x="369233" y="79707"/>
                  <a:pt x="369233" y="52748"/>
                </a:cubicBezTo>
                <a:cubicBezTo>
                  <a:pt x="369233" y="23443"/>
                  <a:pt x="345790" y="0"/>
                  <a:pt x="316486" y="0"/>
                </a:cubicBezTo>
                <a:close/>
              </a:path>
            </a:pathLst>
          </a:custGeom>
          <a:solidFill>
            <a:schemeClr val="accent6"/>
          </a:solidFill>
          <a:ln w="585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FE94D6AB-3B06-D977-96EC-18E80478592C}"/>
              </a:ext>
            </a:extLst>
          </p:cNvPr>
          <p:cNvSpPr/>
          <p:nvPr/>
        </p:nvSpPr>
        <p:spPr>
          <a:xfrm>
            <a:off x="2279753" y="4727658"/>
            <a:ext cx="48058" cy="28718"/>
          </a:xfrm>
          <a:custGeom>
            <a:avLst/>
            <a:gdLst>
              <a:gd name="connsiteX0" fmla="*/ 22857 w 48058"/>
              <a:gd name="connsiteY0" fmla="*/ 3517 h 28718"/>
              <a:gd name="connsiteX1" fmla="*/ 7033 w 48058"/>
              <a:gd name="connsiteY1" fmla="*/ 0 h 28718"/>
              <a:gd name="connsiteX2" fmla="*/ 0 w 48058"/>
              <a:gd name="connsiteY2" fmla="*/ 28718 h 28718"/>
              <a:gd name="connsiteX3" fmla="*/ 8205 w 48058"/>
              <a:gd name="connsiteY3" fmla="*/ 28718 h 28718"/>
              <a:gd name="connsiteX4" fmla="*/ 42198 w 48058"/>
              <a:gd name="connsiteY4" fmla="*/ 14066 h 28718"/>
              <a:gd name="connsiteX5" fmla="*/ 48059 w 48058"/>
              <a:gd name="connsiteY5" fmla="*/ 5275 h 28718"/>
              <a:gd name="connsiteX6" fmla="*/ 22857 w 48058"/>
              <a:gd name="connsiteY6" fmla="*/ 3517 h 2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58" h="28718">
                <a:moveTo>
                  <a:pt x="22857" y="3517"/>
                </a:moveTo>
                <a:cubicBezTo>
                  <a:pt x="16996" y="2930"/>
                  <a:pt x="11722" y="1758"/>
                  <a:pt x="7033" y="0"/>
                </a:cubicBezTo>
                <a:cubicBezTo>
                  <a:pt x="7033" y="10550"/>
                  <a:pt x="4689" y="20513"/>
                  <a:pt x="0" y="28718"/>
                </a:cubicBezTo>
                <a:cubicBezTo>
                  <a:pt x="2930" y="28718"/>
                  <a:pt x="5275" y="28718"/>
                  <a:pt x="8205" y="28718"/>
                </a:cubicBezTo>
                <a:cubicBezTo>
                  <a:pt x="25202" y="28718"/>
                  <a:pt x="35751" y="21099"/>
                  <a:pt x="42198" y="14066"/>
                </a:cubicBezTo>
                <a:cubicBezTo>
                  <a:pt x="45128" y="11136"/>
                  <a:pt x="46887" y="7619"/>
                  <a:pt x="48059" y="5275"/>
                </a:cubicBezTo>
                <a:cubicBezTo>
                  <a:pt x="43370" y="5275"/>
                  <a:pt x="35751" y="4689"/>
                  <a:pt x="22857" y="3517"/>
                </a:cubicBezTo>
                <a:close/>
              </a:path>
            </a:pathLst>
          </a:custGeom>
          <a:solidFill>
            <a:schemeClr val="accent6"/>
          </a:solidFill>
          <a:ln w="585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3C5BFB-E362-382B-F954-B0C3DA847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172" y="4659495"/>
            <a:ext cx="725098" cy="40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CBD7EA8-9451-4FA1-1BE7-9679E0F7F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172" y="5233762"/>
            <a:ext cx="725098" cy="42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3FD3CA-518D-E027-1A11-0DD8B58C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172" y="5794631"/>
            <a:ext cx="728144" cy="45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F2EDEF30-D845-F556-D2B3-0D924D52BB8E}"/>
              </a:ext>
            </a:extLst>
          </p:cNvPr>
          <p:cNvCxnSpPr>
            <a:stCxn id="1028" idx="1"/>
            <a:endCxn id="15" idx="44"/>
          </p:cNvCxnSpPr>
          <p:nvPr/>
        </p:nvCxnSpPr>
        <p:spPr>
          <a:xfrm flipH="1" flipV="1">
            <a:off x="2228178" y="4873594"/>
            <a:ext cx="1040994" cy="574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8BD03DD2-869F-1A46-81C9-197AA575EF74}"/>
              </a:ext>
            </a:extLst>
          </p:cNvPr>
          <p:cNvCxnSpPr>
            <a:cxnSpLocks/>
            <a:stCxn id="1026" idx="1"/>
            <a:endCxn id="15" idx="44"/>
          </p:cNvCxnSpPr>
          <p:nvPr/>
        </p:nvCxnSpPr>
        <p:spPr>
          <a:xfrm flipH="1">
            <a:off x="2228178" y="4863248"/>
            <a:ext cx="1040994" cy="103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59507F2-0F4A-663D-260B-0AAA84BF8363}"/>
              </a:ext>
            </a:extLst>
          </p:cNvPr>
          <p:cNvSpPr txBox="1"/>
          <p:nvPr/>
        </p:nvSpPr>
        <p:spPr>
          <a:xfrm>
            <a:off x="2398142" y="5213551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Yuanti SC" panose="02010600040101010101" pitchFamily="2" charset="-122"/>
                <a:ea typeface="Yuanti SC" panose="02010600040101010101" pitchFamily="2" charset="-122"/>
              </a:rPr>
              <a:t>1</a:t>
            </a:r>
            <a:r>
              <a:rPr kumimoji="1" lang="en-US" altLang="zh-CN" sz="1400" baseline="30000" dirty="0">
                <a:latin typeface="Yuanti SC" panose="02010600040101010101" pitchFamily="2" charset="-122"/>
                <a:ea typeface="Yuanti SC" panose="02010600040101010101" pitchFamily="2" charset="-122"/>
              </a:rPr>
              <a:t>st</a:t>
            </a:r>
            <a:r>
              <a:rPr kumimoji="1" lang="zh-CN" altLang="en-US" sz="1400" dirty="0">
                <a:latin typeface="Yuanti SC" panose="02010600040101010101" pitchFamily="2" charset="-122"/>
                <a:ea typeface="Yuanti SC" panose="02010600040101010101" pitchFamily="2" charset="-122"/>
              </a:rPr>
              <a:t> 偏好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1C77962-7C5D-4B17-CFF3-1C10AA51BE28}"/>
              </a:ext>
            </a:extLst>
          </p:cNvPr>
          <p:cNvSpPr txBox="1"/>
          <p:nvPr/>
        </p:nvSpPr>
        <p:spPr>
          <a:xfrm>
            <a:off x="2454993" y="4532013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Yuanti SC" panose="02010600040101010101" pitchFamily="2" charset="-122"/>
                <a:ea typeface="Yuanti SC" panose="02010600040101010101" pitchFamily="2" charset="-122"/>
              </a:rPr>
              <a:t>2</a:t>
            </a:r>
            <a:r>
              <a:rPr kumimoji="1" lang="en-US" altLang="zh-CN" sz="1400" baseline="30000" dirty="0">
                <a:latin typeface="Yuanti SC" panose="02010600040101010101" pitchFamily="2" charset="-122"/>
                <a:ea typeface="Yuanti SC" panose="02010600040101010101" pitchFamily="2" charset="-122"/>
              </a:rPr>
              <a:t>nd</a:t>
            </a:r>
            <a:r>
              <a:rPr kumimoji="1" lang="zh-CN" altLang="en-US" sz="1400" dirty="0">
                <a:latin typeface="Yuanti SC" panose="02010600040101010101" pitchFamily="2" charset="-122"/>
                <a:ea typeface="Yuanti SC" panose="02010600040101010101" pitchFamily="2" charset="-122"/>
              </a:rPr>
              <a:t> 偏好</a:t>
            </a:r>
          </a:p>
        </p:txBody>
      </p:sp>
      <p:pic>
        <p:nvPicPr>
          <p:cNvPr id="24" name="图形 23" descr="大象 纯色填充">
            <a:extLst>
              <a:ext uri="{FF2B5EF4-FFF2-40B4-BE49-F238E27FC236}">
                <a16:creationId xmlns:a16="http://schemas.microsoft.com/office/drawing/2014/main" id="{BCD9ECBF-1638-0584-084F-7F5C18ACD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6504" y="5733325"/>
            <a:ext cx="562641" cy="562641"/>
          </a:xfrm>
          <a:prstGeom prst="rect">
            <a:avLst/>
          </a:prstGeom>
        </p:spPr>
      </p:pic>
      <p:pic>
        <p:nvPicPr>
          <p:cNvPr id="25" name="图形 24" descr="狗 纯色填充">
            <a:extLst>
              <a:ext uri="{FF2B5EF4-FFF2-40B4-BE49-F238E27FC236}">
                <a16:creationId xmlns:a16="http://schemas.microsoft.com/office/drawing/2014/main" id="{6887A01D-1815-CC0E-69FB-1DF853389E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6505" y="5135983"/>
            <a:ext cx="562641" cy="562641"/>
          </a:xfrm>
          <a:prstGeom prst="rect">
            <a:avLst/>
          </a:prstGeom>
        </p:spPr>
      </p:pic>
      <p:sp>
        <p:nvSpPr>
          <p:cNvPr id="26" name="任意形状 25">
            <a:extLst>
              <a:ext uri="{FF2B5EF4-FFF2-40B4-BE49-F238E27FC236}">
                <a16:creationId xmlns:a16="http://schemas.microsoft.com/office/drawing/2014/main" id="{49B4490E-ACC9-5FA9-FDF7-C856478F2605}"/>
              </a:ext>
            </a:extLst>
          </p:cNvPr>
          <p:cNvSpPr/>
          <p:nvPr/>
        </p:nvSpPr>
        <p:spPr>
          <a:xfrm>
            <a:off x="5136835" y="4643672"/>
            <a:ext cx="369233" cy="421394"/>
          </a:xfrm>
          <a:custGeom>
            <a:avLst/>
            <a:gdLst>
              <a:gd name="connsiteX0" fmla="*/ 316486 w 369233"/>
              <a:gd name="connsiteY0" fmla="*/ 0 h 421394"/>
              <a:gd name="connsiteX1" fmla="*/ 263738 w 369233"/>
              <a:gd name="connsiteY1" fmla="*/ 52748 h 421394"/>
              <a:gd name="connsiteX2" fmla="*/ 263738 w 369233"/>
              <a:gd name="connsiteY2" fmla="*/ 134799 h 421394"/>
              <a:gd name="connsiteX3" fmla="*/ 222712 w 369233"/>
              <a:gd name="connsiteY3" fmla="*/ 175825 h 421394"/>
              <a:gd name="connsiteX4" fmla="*/ 80294 w 369233"/>
              <a:gd name="connsiteY4" fmla="*/ 175825 h 421394"/>
              <a:gd name="connsiteX5" fmla="*/ 29304 w 369233"/>
              <a:gd name="connsiteY5" fmla="*/ 146521 h 421394"/>
              <a:gd name="connsiteX6" fmla="*/ 0 w 369233"/>
              <a:gd name="connsiteY6" fmla="*/ 175825 h 421394"/>
              <a:gd name="connsiteX7" fmla="*/ 18755 w 369233"/>
              <a:gd name="connsiteY7" fmla="*/ 203371 h 421394"/>
              <a:gd name="connsiteX8" fmla="*/ 17583 w 369233"/>
              <a:gd name="connsiteY8" fmla="*/ 210990 h 421394"/>
              <a:gd name="connsiteX9" fmla="*/ 46887 w 369233"/>
              <a:gd name="connsiteY9" fmla="*/ 240295 h 421394"/>
              <a:gd name="connsiteX10" fmla="*/ 46887 w 369233"/>
              <a:gd name="connsiteY10" fmla="*/ 240295 h 421394"/>
              <a:gd name="connsiteX11" fmla="*/ 169964 w 369233"/>
              <a:gd name="connsiteY11" fmla="*/ 339343 h 421394"/>
              <a:gd name="connsiteX12" fmla="*/ 169964 w 369233"/>
              <a:gd name="connsiteY12" fmla="*/ 375094 h 421394"/>
              <a:gd name="connsiteX13" fmla="*/ 158243 w 369233"/>
              <a:gd name="connsiteY13" fmla="*/ 386230 h 421394"/>
              <a:gd name="connsiteX14" fmla="*/ 164104 w 369233"/>
              <a:gd name="connsiteY14" fmla="*/ 396779 h 421394"/>
              <a:gd name="connsiteX15" fmla="*/ 198683 w 369233"/>
              <a:gd name="connsiteY15" fmla="*/ 419636 h 421394"/>
              <a:gd name="connsiteX16" fmla="*/ 205130 w 369233"/>
              <a:gd name="connsiteY16" fmla="*/ 421395 h 421394"/>
              <a:gd name="connsiteX17" fmla="*/ 210404 w 369233"/>
              <a:gd name="connsiteY17" fmla="*/ 420222 h 421394"/>
              <a:gd name="connsiteX18" fmla="*/ 216851 w 369233"/>
              <a:gd name="connsiteY18" fmla="*/ 409673 h 421394"/>
              <a:gd name="connsiteX19" fmla="*/ 216851 w 369233"/>
              <a:gd name="connsiteY19" fmla="*/ 409087 h 421394"/>
              <a:gd name="connsiteX20" fmla="*/ 225056 w 369233"/>
              <a:gd name="connsiteY20" fmla="*/ 397951 h 421394"/>
              <a:gd name="connsiteX21" fmla="*/ 226815 w 369233"/>
              <a:gd name="connsiteY21" fmla="*/ 397365 h 421394"/>
              <a:gd name="connsiteX22" fmla="*/ 234434 w 369233"/>
              <a:gd name="connsiteY22" fmla="*/ 382127 h 421394"/>
              <a:gd name="connsiteX23" fmla="*/ 222712 w 369233"/>
              <a:gd name="connsiteY23" fmla="*/ 374508 h 421394"/>
              <a:gd name="connsiteX24" fmla="*/ 193408 w 369233"/>
              <a:gd name="connsiteY24" fmla="*/ 374508 h 421394"/>
              <a:gd name="connsiteX25" fmla="*/ 193408 w 369233"/>
              <a:gd name="connsiteY25" fmla="*/ 338757 h 421394"/>
              <a:gd name="connsiteX26" fmla="*/ 216851 w 369233"/>
              <a:gd name="connsiteY26" fmla="*/ 334654 h 421394"/>
              <a:gd name="connsiteX27" fmla="*/ 216851 w 369233"/>
              <a:gd name="connsiteY27" fmla="*/ 351651 h 421394"/>
              <a:gd name="connsiteX28" fmla="*/ 205130 w 369233"/>
              <a:gd name="connsiteY28" fmla="*/ 362786 h 421394"/>
              <a:gd name="connsiteX29" fmla="*/ 205130 w 369233"/>
              <a:gd name="connsiteY29" fmla="*/ 363372 h 421394"/>
              <a:gd name="connsiteX30" fmla="*/ 222126 w 369233"/>
              <a:gd name="connsiteY30" fmla="*/ 363372 h 421394"/>
              <a:gd name="connsiteX31" fmla="*/ 244983 w 369233"/>
              <a:gd name="connsiteY31" fmla="*/ 379197 h 421394"/>
              <a:gd name="connsiteX32" fmla="*/ 244397 w 369233"/>
              <a:gd name="connsiteY32" fmla="*/ 396193 h 421394"/>
              <a:gd name="connsiteX33" fmla="*/ 245569 w 369233"/>
              <a:gd name="connsiteY33" fmla="*/ 396779 h 421394"/>
              <a:gd name="connsiteX34" fmla="*/ 252016 w 369233"/>
              <a:gd name="connsiteY34" fmla="*/ 398537 h 421394"/>
              <a:gd name="connsiteX35" fmla="*/ 257291 w 369233"/>
              <a:gd name="connsiteY35" fmla="*/ 397365 h 421394"/>
              <a:gd name="connsiteX36" fmla="*/ 263738 w 369233"/>
              <a:gd name="connsiteY36" fmla="*/ 386816 h 421394"/>
              <a:gd name="connsiteX37" fmla="*/ 263738 w 369233"/>
              <a:gd name="connsiteY37" fmla="*/ 386230 h 421394"/>
              <a:gd name="connsiteX38" fmla="*/ 271943 w 369233"/>
              <a:gd name="connsiteY38" fmla="*/ 375094 h 421394"/>
              <a:gd name="connsiteX39" fmla="*/ 273701 w 369233"/>
              <a:gd name="connsiteY39" fmla="*/ 374508 h 421394"/>
              <a:gd name="connsiteX40" fmla="*/ 281321 w 369233"/>
              <a:gd name="connsiteY40" fmla="*/ 359270 h 421394"/>
              <a:gd name="connsiteX41" fmla="*/ 269599 w 369233"/>
              <a:gd name="connsiteY41" fmla="*/ 351651 h 421394"/>
              <a:gd name="connsiteX42" fmla="*/ 240295 w 369233"/>
              <a:gd name="connsiteY42" fmla="*/ 351651 h 421394"/>
              <a:gd name="connsiteX43" fmla="*/ 240295 w 369233"/>
              <a:gd name="connsiteY43" fmla="*/ 327035 h 421394"/>
              <a:gd name="connsiteX44" fmla="*/ 322346 w 369233"/>
              <a:gd name="connsiteY44" fmla="*/ 199269 h 421394"/>
              <a:gd name="connsiteX45" fmla="*/ 322346 w 369233"/>
              <a:gd name="connsiteY45" fmla="*/ 104909 h 421394"/>
              <a:gd name="connsiteX46" fmla="*/ 369233 w 369233"/>
              <a:gd name="connsiteY46" fmla="*/ 52748 h 421394"/>
              <a:gd name="connsiteX47" fmla="*/ 316486 w 369233"/>
              <a:gd name="connsiteY47" fmla="*/ 0 h 42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69233" h="421394">
                <a:moveTo>
                  <a:pt x="316486" y="0"/>
                </a:moveTo>
                <a:cubicBezTo>
                  <a:pt x="287181" y="0"/>
                  <a:pt x="263738" y="23443"/>
                  <a:pt x="263738" y="52748"/>
                </a:cubicBezTo>
                <a:lnTo>
                  <a:pt x="263738" y="134799"/>
                </a:lnTo>
                <a:cubicBezTo>
                  <a:pt x="263738" y="157657"/>
                  <a:pt x="245569" y="175825"/>
                  <a:pt x="222712" y="175825"/>
                </a:cubicBezTo>
                <a:lnTo>
                  <a:pt x="80294" y="175825"/>
                </a:lnTo>
                <a:cubicBezTo>
                  <a:pt x="70330" y="158243"/>
                  <a:pt x="50989" y="146521"/>
                  <a:pt x="29304" y="146521"/>
                </a:cubicBezTo>
                <a:cubicBezTo>
                  <a:pt x="12894" y="146521"/>
                  <a:pt x="0" y="159415"/>
                  <a:pt x="0" y="175825"/>
                </a:cubicBezTo>
                <a:cubicBezTo>
                  <a:pt x="0" y="188133"/>
                  <a:pt x="7619" y="198683"/>
                  <a:pt x="18755" y="203371"/>
                </a:cubicBezTo>
                <a:cubicBezTo>
                  <a:pt x="18169" y="205716"/>
                  <a:pt x="17583" y="208060"/>
                  <a:pt x="17583" y="210990"/>
                </a:cubicBezTo>
                <a:cubicBezTo>
                  <a:pt x="17583" y="227401"/>
                  <a:pt x="30476" y="240295"/>
                  <a:pt x="46887" y="240295"/>
                </a:cubicBezTo>
                <a:lnTo>
                  <a:pt x="46887" y="240295"/>
                </a:lnTo>
                <a:cubicBezTo>
                  <a:pt x="63297" y="294214"/>
                  <a:pt x="111356" y="334654"/>
                  <a:pt x="169964" y="339343"/>
                </a:cubicBezTo>
                <a:lnTo>
                  <a:pt x="169964" y="375094"/>
                </a:lnTo>
                <a:cubicBezTo>
                  <a:pt x="163518" y="375094"/>
                  <a:pt x="158243" y="379783"/>
                  <a:pt x="158243" y="386230"/>
                </a:cubicBezTo>
                <a:cubicBezTo>
                  <a:pt x="158243" y="390332"/>
                  <a:pt x="160587" y="394435"/>
                  <a:pt x="164104" y="396779"/>
                </a:cubicBezTo>
                <a:lnTo>
                  <a:pt x="198683" y="419636"/>
                </a:lnTo>
                <a:cubicBezTo>
                  <a:pt x="200441" y="420809"/>
                  <a:pt x="202785" y="421395"/>
                  <a:pt x="205130" y="421395"/>
                </a:cubicBezTo>
                <a:cubicBezTo>
                  <a:pt x="206888" y="421395"/>
                  <a:pt x="208646" y="420809"/>
                  <a:pt x="210404" y="420222"/>
                </a:cubicBezTo>
                <a:cubicBezTo>
                  <a:pt x="214507" y="418464"/>
                  <a:pt x="216851" y="414362"/>
                  <a:pt x="216851" y="409673"/>
                </a:cubicBezTo>
                <a:lnTo>
                  <a:pt x="216851" y="409087"/>
                </a:lnTo>
                <a:cubicBezTo>
                  <a:pt x="216851" y="403812"/>
                  <a:pt x="220368" y="399710"/>
                  <a:pt x="225056" y="397951"/>
                </a:cubicBezTo>
                <a:lnTo>
                  <a:pt x="226815" y="397365"/>
                </a:lnTo>
                <a:cubicBezTo>
                  <a:pt x="232676" y="395607"/>
                  <a:pt x="236192" y="388574"/>
                  <a:pt x="234434" y="382127"/>
                </a:cubicBezTo>
                <a:cubicBezTo>
                  <a:pt x="232676" y="377438"/>
                  <a:pt x="227987" y="374508"/>
                  <a:pt x="222712" y="374508"/>
                </a:cubicBezTo>
                <a:lnTo>
                  <a:pt x="193408" y="374508"/>
                </a:lnTo>
                <a:lnTo>
                  <a:pt x="193408" y="338757"/>
                </a:lnTo>
                <a:cubicBezTo>
                  <a:pt x="201613" y="338171"/>
                  <a:pt x="209232" y="336999"/>
                  <a:pt x="216851" y="334654"/>
                </a:cubicBezTo>
                <a:lnTo>
                  <a:pt x="216851" y="351651"/>
                </a:lnTo>
                <a:cubicBezTo>
                  <a:pt x="210404" y="351651"/>
                  <a:pt x="205130" y="356339"/>
                  <a:pt x="205130" y="362786"/>
                </a:cubicBezTo>
                <a:cubicBezTo>
                  <a:pt x="205130" y="362786"/>
                  <a:pt x="205130" y="362786"/>
                  <a:pt x="205130" y="363372"/>
                </a:cubicBezTo>
                <a:lnTo>
                  <a:pt x="222126" y="363372"/>
                </a:lnTo>
                <a:cubicBezTo>
                  <a:pt x="232676" y="363372"/>
                  <a:pt x="241467" y="369819"/>
                  <a:pt x="244983" y="379197"/>
                </a:cubicBezTo>
                <a:cubicBezTo>
                  <a:pt x="246742" y="384471"/>
                  <a:pt x="246742" y="390332"/>
                  <a:pt x="244397" y="396193"/>
                </a:cubicBezTo>
                <a:lnTo>
                  <a:pt x="245569" y="396779"/>
                </a:lnTo>
                <a:cubicBezTo>
                  <a:pt x="247328" y="397951"/>
                  <a:pt x="249672" y="398537"/>
                  <a:pt x="252016" y="398537"/>
                </a:cubicBezTo>
                <a:cubicBezTo>
                  <a:pt x="253775" y="398537"/>
                  <a:pt x="255533" y="397951"/>
                  <a:pt x="257291" y="397365"/>
                </a:cubicBezTo>
                <a:cubicBezTo>
                  <a:pt x="261394" y="395607"/>
                  <a:pt x="263738" y="391504"/>
                  <a:pt x="263738" y="386816"/>
                </a:cubicBezTo>
                <a:lnTo>
                  <a:pt x="263738" y="386230"/>
                </a:lnTo>
                <a:cubicBezTo>
                  <a:pt x="263738" y="380955"/>
                  <a:pt x="267254" y="376852"/>
                  <a:pt x="271943" y="375094"/>
                </a:cubicBezTo>
                <a:lnTo>
                  <a:pt x="273701" y="374508"/>
                </a:lnTo>
                <a:cubicBezTo>
                  <a:pt x="279562" y="372750"/>
                  <a:pt x="283079" y="365717"/>
                  <a:pt x="281321" y="359270"/>
                </a:cubicBezTo>
                <a:cubicBezTo>
                  <a:pt x="279562" y="354581"/>
                  <a:pt x="274874" y="351651"/>
                  <a:pt x="269599" y="351651"/>
                </a:cubicBezTo>
                <a:lnTo>
                  <a:pt x="240295" y="351651"/>
                </a:lnTo>
                <a:lnTo>
                  <a:pt x="240295" y="327035"/>
                </a:lnTo>
                <a:cubicBezTo>
                  <a:pt x="288940" y="304764"/>
                  <a:pt x="322346" y="256119"/>
                  <a:pt x="322346" y="199269"/>
                </a:cubicBezTo>
                <a:lnTo>
                  <a:pt x="322346" y="104909"/>
                </a:lnTo>
                <a:cubicBezTo>
                  <a:pt x="348720" y="101979"/>
                  <a:pt x="369233" y="79707"/>
                  <a:pt x="369233" y="52748"/>
                </a:cubicBezTo>
                <a:cubicBezTo>
                  <a:pt x="369233" y="23443"/>
                  <a:pt x="345790" y="0"/>
                  <a:pt x="316486" y="0"/>
                </a:cubicBezTo>
                <a:close/>
              </a:path>
            </a:pathLst>
          </a:custGeom>
          <a:solidFill>
            <a:schemeClr val="accent6"/>
          </a:solidFill>
          <a:ln w="585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" name="任意形状 26">
            <a:extLst>
              <a:ext uri="{FF2B5EF4-FFF2-40B4-BE49-F238E27FC236}">
                <a16:creationId xmlns:a16="http://schemas.microsoft.com/office/drawing/2014/main" id="{2CC1D76E-CD8B-AFA2-6567-386C778CF641}"/>
              </a:ext>
            </a:extLst>
          </p:cNvPr>
          <p:cNvSpPr/>
          <p:nvPr/>
        </p:nvSpPr>
        <p:spPr>
          <a:xfrm>
            <a:off x="5510756" y="4697005"/>
            <a:ext cx="48058" cy="28718"/>
          </a:xfrm>
          <a:custGeom>
            <a:avLst/>
            <a:gdLst>
              <a:gd name="connsiteX0" fmla="*/ 22857 w 48058"/>
              <a:gd name="connsiteY0" fmla="*/ 3517 h 28718"/>
              <a:gd name="connsiteX1" fmla="*/ 7033 w 48058"/>
              <a:gd name="connsiteY1" fmla="*/ 0 h 28718"/>
              <a:gd name="connsiteX2" fmla="*/ 0 w 48058"/>
              <a:gd name="connsiteY2" fmla="*/ 28718 h 28718"/>
              <a:gd name="connsiteX3" fmla="*/ 8205 w 48058"/>
              <a:gd name="connsiteY3" fmla="*/ 28718 h 28718"/>
              <a:gd name="connsiteX4" fmla="*/ 42198 w 48058"/>
              <a:gd name="connsiteY4" fmla="*/ 14066 h 28718"/>
              <a:gd name="connsiteX5" fmla="*/ 48059 w 48058"/>
              <a:gd name="connsiteY5" fmla="*/ 5275 h 28718"/>
              <a:gd name="connsiteX6" fmla="*/ 22857 w 48058"/>
              <a:gd name="connsiteY6" fmla="*/ 3517 h 2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58" h="28718">
                <a:moveTo>
                  <a:pt x="22857" y="3517"/>
                </a:moveTo>
                <a:cubicBezTo>
                  <a:pt x="16996" y="2930"/>
                  <a:pt x="11722" y="1758"/>
                  <a:pt x="7033" y="0"/>
                </a:cubicBezTo>
                <a:cubicBezTo>
                  <a:pt x="7033" y="10550"/>
                  <a:pt x="4689" y="20513"/>
                  <a:pt x="0" y="28718"/>
                </a:cubicBezTo>
                <a:cubicBezTo>
                  <a:pt x="2930" y="28718"/>
                  <a:pt x="5275" y="28718"/>
                  <a:pt x="8205" y="28718"/>
                </a:cubicBezTo>
                <a:cubicBezTo>
                  <a:pt x="25202" y="28718"/>
                  <a:pt x="35751" y="21099"/>
                  <a:pt x="42198" y="14066"/>
                </a:cubicBezTo>
                <a:cubicBezTo>
                  <a:pt x="45128" y="11136"/>
                  <a:pt x="46887" y="7619"/>
                  <a:pt x="48059" y="5275"/>
                </a:cubicBezTo>
                <a:cubicBezTo>
                  <a:pt x="43370" y="5275"/>
                  <a:pt x="35751" y="4689"/>
                  <a:pt x="22857" y="3517"/>
                </a:cubicBezTo>
                <a:close/>
              </a:path>
            </a:pathLst>
          </a:custGeom>
          <a:solidFill>
            <a:schemeClr val="accent6"/>
          </a:solidFill>
          <a:ln w="585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ED79C88-FEB9-DC38-69AB-13E9D295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175" y="4628842"/>
            <a:ext cx="725098" cy="40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CFE2A3F7-C6E4-1BE7-8FD7-AC2696D62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175" y="5203109"/>
            <a:ext cx="725098" cy="42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081EFB8E-ACD8-39D2-CCB3-8BC86BBA4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175" y="5763978"/>
            <a:ext cx="728144" cy="45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F0147DD3-3872-45A6-F34C-EF93F2D3D6D7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5629146" y="4880322"/>
            <a:ext cx="828803" cy="536982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76A09C86-F6F5-185C-A192-AB52AF38731B}"/>
              </a:ext>
            </a:extLst>
          </p:cNvPr>
          <p:cNvCxnSpPr>
            <a:cxnSpLocks/>
            <a:stCxn id="28" idx="1"/>
            <a:endCxn id="26" idx="44"/>
          </p:cNvCxnSpPr>
          <p:nvPr/>
        </p:nvCxnSpPr>
        <p:spPr>
          <a:xfrm flipH="1">
            <a:off x="5459181" y="4832595"/>
            <a:ext cx="1040994" cy="10346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FC112E8F-F8D3-1BA8-5664-11B3A18C524B}"/>
              </a:ext>
            </a:extLst>
          </p:cNvPr>
          <p:cNvSpPr txBox="1"/>
          <p:nvPr/>
        </p:nvSpPr>
        <p:spPr>
          <a:xfrm>
            <a:off x="5898921" y="5205669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Yuanti SC" panose="02010600040101010101" pitchFamily="2" charset="-122"/>
                <a:ea typeface="Yuanti SC" panose="02010600040101010101" pitchFamily="2" charset="-122"/>
              </a:rPr>
              <a:t>1</a:t>
            </a:r>
            <a:r>
              <a:rPr kumimoji="1" lang="en-US" altLang="zh-CN" sz="1400" baseline="30000" dirty="0">
                <a:latin typeface="Yuanti SC" panose="02010600040101010101" pitchFamily="2" charset="-122"/>
                <a:ea typeface="Yuanti SC" panose="02010600040101010101" pitchFamily="2" charset="-122"/>
              </a:rPr>
              <a:t>st</a:t>
            </a:r>
            <a:r>
              <a:rPr kumimoji="1" lang="zh-CN" altLang="en-US" sz="1400" dirty="0">
                <a:latin typeface="Yuanti SC" panose="02010600040101010101" pitchFamily="2" charset="-122"/>
                <a:ea typeface="Yuanti SC" panose="02010600040101010101" pitchFamily="2" charset="-122"/>
              </a:rPr>
              <a:t> 偏好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57DBD16-9BE8-D0D6-7AED-22FD59794570}"/>
              </a:ext>
            </a:extLst>
          </p:cNvPr>
          <p:cNvSpPr txBox="1"/>
          <p:nvPr/>
        </p:nvSpPr>
        <p:spPr>
          <a:xfrm>
            <a:off x="5662813" y="4501657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Yuanti SC" panose="02010600040101010101" pitchFamily="2" charset="-122"/>
                <a:ea typeface="Yuanti SC" panose="02010600040101010101" pitchFamily="2" charset="-122"/>
              </a:rPr>
              <a:t>2</a:t>
            </a:r>
            <a:r>
              <a:rPr kumimoji="1" lang="en-US" altLang="zh-CN" sz="1400" baseline="30000" dirty="0">
                <a:latin typeface="Yuanti SC" panose="02010600040101010101" pitchFamily="2" charset="-122"/>
                <a:ea typeface="Yuanti SC" panose="02010600040101010101" pitchFamily="2" charset="-122"/>
              </a:rPr>
              <a:t>nd</a:t>
            </a:r>
            <a:r>
              <a:rPr kumimoji="1" lang="zh-CN" altLang="en-US" sz="1400" dirty="0">
                <a:latin typeface="Yuanti SC" panose="02010600040101010101" pitchFamily="2" charset="-122"/>
                <a:ea typeface="Yuanti SC" panose="02010600040101010101" pitchFamily="2" charset="-122"/>
              </a:rPr>
              <a:t> 偏好</a:t>
            </a:r>
          </a:p>
        </p:txBody>
      </p:sp>
      <p:pic>
        <p:nvPicPr>
          <p:cNvPr id="40" name="图形 39" descr="破碎的心 纯色填充">
            <a:extLst>
              <a:ext uri="{FF2B5EF4-FFF2-40B4-BE49-F238E27FC236}">
                <a16:creationId xmlns:a16="http://schemas.microsoft.com/office/drawing/2014/main" id="{C5A5D6B1-248D-8CCD-7502-F33774729F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064" y="4695770"/>
            <a:ext cx="408809" cy="408809"/>
          </a:xfrm>
          <a:prstGeom prst="rect">
            <a:avLst/>
          </a:prstGeom>
        </p:spPr>
      </p:pic>
      <p:pic>
        <p:nvPicPr>
          <p:cNvPr id="41" name="图形 40" descr="破碎的心 纯色填充">
            <a:extLst>
              <a:ext uri="{FF2B5EF4-FFF2-40B4-BE49-F238E27FC236}">
                <a16:creationId xmlns:a16="http://schemas.microsoft.com/office/drawing/2014/main" id="{D35B2FF6-0AC3-05F8-3DE1-7F385D1D47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75077" y="4655108"/>
            <a:ext cx="408809" cy="40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99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引例：稳定匹配问题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3C65D4-7EDD-7C87-116F-D88179935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60499"/>
                <a:ext cx="7886700" cy="4895852"/>
              </a:xfrm>
            </p:spPr>
            <p:txBody>
              <a:bodyPr>
                <a:noAutofit/>
              </a:bodyPr>
              <a:lstStyle/>
              <a:p>
                <a:r>
                  <a:rPr kumimoji="1" lang="zh-CN" altLang="en-US" b="1" dirty="0">
                    <a:solidFill>
                      <a:schemeClr val="accent1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</a:rPr>
                  <a:t>问题描述：</a:t>
                </a:r>
                <a:r>
                  <a:rPr kumimoji="1" lang="zh-CN" altLang="en-US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给定企业和学生的偏好，我们能不能自适应地安排雇佣关系，使得对每个企业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ea typeface="Yuanti SC" panose="02010600040101010101" pitchFamily="2" charset="-122"/>
                      </a:rPr>
                      <m:t>𝑬</m:t>
                    </m:r>
                  </m:oMath>
                </a14:m>
                <a:r>
                  <a:rPr kumimoji="1" lang="zh-CN" altLang="en-US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，和每个还没有被安排的学生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ea typeface="Yuanti SC" panose="02010600040101010101" pitchFamily="2" charset="-122"/>
                      </a:rPr>
                      <m:t>𝑨</m:t>
                    </m:r>
                  </m:oMath>
                </a14:m>
                <a:r>
                  <a:rPr kumimoji="1" lang="zh-CN" altLang="en-US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，至少满足以下两种情形：</a:t>
                </a:r>
                <a:endParaRPr kumimoji="1" lang="en-US" altLang="zh-CN" b="1" dirty="0">
                  <a:latin typeface="Yuanti SC" panose="02010600040101010101" pitchFamily="2" charset="-122"/>
                  <a:ea typeface="Yuanti SC" panose="02010600040101010101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600" b="1" i="1" dirty="0" smtClean="0">
                        <a:latin typeface="Cambria Math" panose="02040503050406030204" pitchFamily="18" charset="0"/>
                        <a:ea typeface="Yuanti SC" panose="02010600040101010101" pitchFamily="2" charset="-122"/>
                      </a:rPr>
                      <m:t>𝑬</m:t>
                    </m:r>
                  </m:oMath>
                </a14:m>
                <a:r>
                  <a:rPr kumimoji="1" lang="zh-CN" altLang="en-US" sz="2600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更偏好它已经接受的学生们，而不是</a:t>
                </a:r>
                <a14:m>
                  <m:oMath xmlns:m="http://schemas.openxmlformats.org/officeDocument/2006/math">
                    <m:r>
                      <a:rPr kumimoji="1" lang="en-US" altLang="zh-CN" sz="2600" b="1" i="1" dirty="0">
                        <a:latin typeface="Cambria Math" panose="02040503050406030204" pitchFamily="18" charset="0"/>
                        <a:ea typeface="Yuanti SC" panose="02010600040101010101" pitchFamily="2" charset="-122"/>
                      </a:rPr>
                      <m:t>𝑨</m:t>
                    </m:r>
                  </m:oMath>
                </a14:m>
                <a:r>
                  <a:rPr kumimoji="1" lang="zh-CN" altLang="en-US" sz="2600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；</a:t>
                </a:r>
                <a:endParaRPr kumimoji="1" lang="en-US" altLang="zh-CN" sz="2600" b="1" dirty="0">
                  <a:latin typeface="Yuanti SC" panose="02010600040101010101" pitchFamily="2" charset="-122"/>
                  <a:ea typeface="Yuanti SC" panose="02010600040101010101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600" b="1" i="1" dirty="0" smtClean="0">
                        <a:latin typeface="Cambria Math" panose="02040503050406030204" pitchFamily="18" charset="0"/>
                        <a:ea typeface="Yuanti SC" panose="02010600040101010101" pitchFamily="2" charset="-122"/>
                      </a:rPr>
                      <m:t>𝑨</m:t>
                    </m:r>
                  </m:oMath>
                </a14:m>
                <a:r>
                  <a:rPr kumimoji="1" lang="zh-CN" altLang="en-US" sz="2600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更偏好现在的状态，而不是被</a:t>
                </a:r>
                <a14:m>
                  <m:oMath xmlns:m="http://schemas.openxmlformats.org/officeDocument/2006/math">
                    <m:r>
                      <a:rPr kumimoji="1" lang="en-US" altLang="zh-CN" sz="2600" b="1" i="1" dirty="0">
                        <a:latin typeface="Cambria Math" panose="02040503050406030204" pitchFamily="18" charset="0"/>
                        <a:ea typeface="Yuanti SC" panose="02010600040101010101" pitchFamily="2" charset="-122"/>
                      </a:rPr>
                      <m:t>𝑬</m:t>
                    </m:r>
                  </m:oMath>
                </a14:m>
                <a:r>
                  <a:rPr kumimoji="1" lang="zh-CN" altLang="en-US" sz="2600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雇佣。</a:t>
                </a:r>
                <a:endParaRPr kumimoji="1" lang="en-US" altLang="zh-CN" sz="2600" b="1" dirty="0">
                  <a:latin typeface="Yuanti SC" panose="02010600040101010101" pitchFamily="2" charset="-122"/>
                  <a:ea typeface="Yuanti SC" panose="02010600040101010101" pitchFamily="2" charset="-122"/>
                </a:endParaRPr>
              </a:p>
              <a:p>
                <a:r>
                  <a:rPr kumimoji="1" lang="zh-CN" altLang="en-US" b="1" dirty="0">
                    <a:solidFill>
                      <a:schemeClr val="accent1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</a:rPr>
                  <a:t>不稳定的匹配：</a:t>
                </a:r>
                <a:r>
                  <a:rPr kumimoji="1" lang="zh-CN" altLang="en-US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学生</a:t>
                </a:r>
                <a:r>
                  <a:rPr kumimoji="1" lang="en-US" altLang="zh-CN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x</a:t>
                </a:r>
                <a:r>
                  <a:rPr kumimoji="1" lang="zh-CN" altLang="en-US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和企业</a:t>
                </a:r>
                <a:r>
                  <a:rPr kumimoji="1" lang="en-US" altLang="zh-CN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en-US" altLang="zh-CN" sz="2600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x</a:t>
                </a:r>
                <a:r>
                  <a:rPr kumimoji="1" lang="zh-CN" altLang="en-US" sz="2600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相比已签约的企业更喜欢</a:t>
                </a:r>
                <a:r>
                  <a:rPr kumimoji="1" lang="en-US" altLang="zh-CN" sz="2600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en-US" altLang="zh-CN" sz="2600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y</a:t>
                </a:r>
                <a:r>
                  <a:rPr kumimoji="1" lang="zh-CN" altLang="en-US" sz="2600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相比已录用的某个学生更喜欢</a:t>
                </a:r>
                <a:r>
                  <a:rPr kumimoji="1" lang="en-US" altLang="zh-CN" sz="2600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x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zh-CN" b="1" dirty="0">
                  <a:latin typeface="Yuanti SC" panose="02010600040101010101" pitchFamily="2" charset="-122"/>
                  <a:ea typeface="Yuanti SC" panose="02010600040101010101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zh-CN" b="1" dirty="0">
                  <a:latin typeface="Yuanti SC" panose="02010600040101010101" pitchFamily="2" charset="-122"/>
                  <a:ea typeface="Yuanti SC" panose="02010600040101010101" pitchFamily="2" charset="-122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3C65D4-7EDD-7C87-116F-D88179935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0499"/>
                <a:ext cx="7886700" cy="4895852"/>
              </a:xfrm>
              <a:blipFill>
                <a:blip r:embed="rId3"/>
                <a:stretch>
                  <a:fillRect l="-1608" t="-1813" r="-6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算法设计与分析，</a:t>
            </a:r>
            <a:r>
              <a:rPr kumimoji="1" lang="en-US" altLang="zh-CN"/>
              <a:t>2023</a:t>
            </a:r>
            <a:r>
              <a:rPr kumimoji="1" lang="zh-CN" altLang="en-US"/>
              <a:t>年秋季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293F02-665D-3244-E9A3-2F020C11D175}"/>
              </a:ext>
            </a:extLst>
          </p:cNvPr>
          <p:cNvSpPr txBox="1"/>
          <p:nvPr/>
        </p:nvSpPr>
        <p:spPr>
          <a:xfrm>
            <a:off x="7318616" y="2816389"/>
            <a:ext cx="1522202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kumimoji="1" sz="2000">
                <a:latin typeface="Yuanti SC" panose="02010600040101010101" pitchFamily="2" charset="-122"/>
                <a:ea typeface="Yuanti SC" panose="02010600040101010101" pitchFamily="2" charset="-122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稳定的匹配</a:t>
            </a:r>
          </a:p>
        </p:txBody>
      </p:sp>
      <p:cxnSp>
        <p:nvCxnSpPr>
          <p:cNvPr id="9" name="曲线连接符 8">
            <a:extLst>
              <a:ext uri="{FF2B5EF4-FFF2-40B4-BE49-F238E27FC236}">
                <a16:creationId xmlns:a16="http://schemas.microsoft.com/office/drawing/2014/main" id="{2FA72E7E-EDA3-C088-E45E-DBA1D2CAB8CA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6642340" y="3016443"/>
            <a:ext cx="676276" cy="330517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992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引例：稳定匹配问题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C65D4-7EDD-7C87-116F-D88179935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145046"/>
            <a:ext cx="7886700" cy="2802268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化繁为简：</a:t>
            </a:r>
            <a:endParaRPr kumimoji="1" lang="en-US" altLang="zh-CN" b="1" dirty="0">
              <a:solidFill>
                <a:schemeClr val="accent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600" b="1" dirty="0">
                <a:latin typeface="Yuanti SC" panose="02010600040101010101" pitchFamily="2" charset="-122"/>
                <a:ea typeface="Yuanti SC" panose="02010600040101010101" pitchFamily="2" charset="-122"/>
              </a:rPr>
              <a:t>先考虑最简单的情况，即有</a:t>
            </a:r>
            <a:r>
              <a:rPr kumimoji="1" lang="en-US" altLang="zh-CN" sz="2600" b="1" dirty="0">
                <a:latin typeface="Yuanti SC" panose="02010600040101010101" pitchFamily="2" charset="-122"/>
                <a:ea typeface="Yuanti SC" panose="02010600040101010101" pitchFamily="2" charset="-122"/>
              </a:rPr>
              <a:t>n</a:t>
            </a:r>
            <a:r>
              <a:rPr kumimoji="1" lang="zh-CN" altLang="en-US" sz="2600" b="1" dirty="0">
                <a:latin typeface="Yuanti SC" panose="02010600040101010101" pitchFamily="2" charset="-122"/>
                <a:ea typeface="Yuanti SC" panose="02010600040101010101" pitchFamily="2" charset="-122"/>
              </a:rPr>
              <a:t>个学生和</a:t>
            </a:r>
            <a:r>
              <a:rPr kumimoji="1" lang="en-US" altLang="zh-CN" sz="2600" b="1" dirty="0">
                <a:latin typeface="Yuanti SC" panose="02010600040101010101" pitchFamily="2" charset="-122"/>
                <a:ea typeface="Yuanti SC" panose="02010600040101010101" pitchFamily="2" charset="-122"/>
              </a:rPr>
              <a:t>n</a:t>
            </a:r>
            <a:r>
              <a:rPr kumimoji="1" lang="zh-CN" altLang="en-US" sz="2600" b="1" dirty="0">
                <a:latin typeface="Yuanti SC" panose="02010600040101010101" pitchFamily="2" charset="-122"/>
                <a:ea typeface="Yuanti SC" panose="02010600040101010101" pitchFamily="2" charset="-122"/>
              </a:rPr>
              <a:t>个企业，每个学生都向所有企业投递了简历，且每个企业只招收</a:t>
            </a:r>
            <a:r>
              <a:rPr kumimoji="1" lang="en-US" altLang="zh-CN" sz="2600" b="1" dirty="0">
                <a:latin typeface="Yuanti SC" panose="02010600040101010101" pitchFamily="2" charset="-122"/>
                <a:ea typeface="Yuanti SC" panose="02010600040101010101" pitchFamily="2" charset="-122"/>
              </a:rPr>
              <a:t>1</a:t>
            </a:r>
            <a:r>
              <a:rPr kumimoji="1" lang="zh-CN" altLang="en-US" sz="2600" b="1" dirty="0">
                <a:latin typeface="Yuanti SC" panose="02010600040101010101" pitchFamily="2" charset="-122"/>
                <a:ea typeface="Yuanti SC" panose="02010600040101010101" pitchFamily="2" charset="-122"/>
              </a:rPr>
              <a:t>名学生</a:t>
            </a:r>
            <a:endParaRPr kumimoji="1" lang="en-US" altLang="zh-CN" sz="26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算法设计与分析，</a:t>
            </a:r>
            <a:r>
              <a:rPr kumimoji="1" lang="en-US" altLang="zh-CN"/>
              <a:t>2023</a:t>
            </a:r>
            <a:r>
              <a:rPr kumimoji="1" lang="zh-CN" altLang="en-US"/>
              <a:t>年秋季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837E84-9BDB-DC14-4425-8B315D00AB55}"/>
              </a:ext>
            </a:extLst>
          </p:cNvPr>
          <p:cNvSpPr txBox="1"/>
          <p:nvPr/>
        </p:nvSpPr>
        <p:spPr>
          <a:xfrm>
            <a:off x="628650" y="1617088"/>
            <a:ext cx="7886699" cy="132343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kumimoji="1" sz="2000">
                <a:latin typeface="Yuanti SC" panose="02010600040101010101" pitchFamily="2" charset="-122"/>
                <a:ea typeface="Yuanti SC" panose="02010600040101010101" pitchFamily="2" charset="-122"/>
              </a:defRPr>
            </a:lvl1pPr>
          </a:lstStyle>
          <a:p>
            <a:r>
              <a:rPr lang="zh-CN" altLang="en-US" dirty="0"/>
              <a:t>注意真实世界中的企业和求职者存在一定的不对称。每个求职者试图找到一家企业；但是每个企业可能试图雇佣多个职员。</a:t>
            </a:r>
            <a:endParaRPr lang="en-US" altLang="zh-CN" dirty="0"/>
          </a:p>
          <a:p>
            <a:r>
              <a:rPr lang="zh-CN" altLang="en-US" dirty="0"/>
              <a:t>更复杂的情况是，暑期实习提供的岗位数少于求职者的人数。</a:t>
            </a:r>
            <a:endParaRPr lang="en-US" altLang="zh-CN" dirty="0"/>
          </a:p>
          <a:p>
            <a:r>
              <a:rPr lang="zh-CN" altLang="en-US" dirty="0"/>
              <a:t>此外，有些求职者并不是向每个企业都投递简历。</a:t>
            </a:r>
          </a:p>
        </p:txBody>
      </p:sp>
    </p:spTree>
    <p:extLst>
      <p:ext uri="{BB962C8B-B14F-4D97-AF65-F5344CB8AC3E}">
        <p14:creationId xmlns:p14="http://schemas.microsoft.com/office/powerpoint/2010/main" val="1536754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引例：稳定匹配问题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3C65D4-7EDD-7C87-116F-D88179935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b="1" dirty="0">
                    <a:solidFill>
                      <a:schemeClr val="accent1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</a:rPr>
                  <a:t>目标：</a:t>
                </a:r>
                <a:r>
                  <a:rPr kumimoji="1" lang="zh-CN" altLang="en-US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给定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ea typeface="Yuanti SC" panose="02010600040101010101" pitchFamily="2" charset="-122"/>
                      </a:rPr>
                      <m:t>𝒏</m:t>
                    </m:r>
                  </m:oMath>
                </a14:m>
                <a:r>
                  <a:rPr kumimoji="1" lang="zh-CN" altLang="en-US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个男生和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ea typeface="Yuanti SC" panose="02010600040101010101" pitchFamily="2" charset="-122"/>
                      </a:rPr>
                      <m:t>𝒏</m:t>
                    </m:r>
                  </m:oMath>
                </a14:m>
                <a:r>
                  <a:rPr kumimoji="1" lang="zh-CN" altLang="en-US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个女生，找到一个“合适”（</a:t>
                </a:r>
                <a:r>
                  <a:rPr kumimoji="1" lang="en-US" altLang="zh-CN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suitable</a:t>
                </a:r>
                <a:r>
                  <a:rPr kumimoji="1" lang="zh-CN" altLang="en-US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）的匹配</a:t>
                </a:r>
                <a:endParaRPr kumimoji="1" lang="en-US" altLang="zh-CN" b="1" dirty="0">
                  <a:latin typeface="Yuanti SC" panose="02010600040101010101" pitchFamily="2" charset="-122"/>
                  <a:ea typeface="Yuanti SC" panose="02010600040101010101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zh-CN" altLang="en-US" sz="2600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每个参与者都必须评价每个异性</a:t>
                </a:r>
                <a:endParaRPr kumimoji="1" lang="en-US" altLang="zh-CN" sz="2600" b="1" dirty="0">
                  <a:latin typeface="Yuanti SC" panose="02010600040101010101" pitchFamily="2" charset="-122"/>
                  <a:ea typeface="Yuanti SC" panose="02010600040101010101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zh-CN" altLang="en-US" sz="2600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每个男生列出他喜欢的女生（从高到低）</a:t>
                </a:r>
                <a:endParaRPr kumimoji="1" lang="en-US" altLang="zh-CN" sz="2600" b="1" dirty="0">
                  <a:latin typeface="Yuanti SC" panose="02010600040101010101" pitchFamily="2" charset="-122"/>
                  <a:ea typeface="Yuanti SC" panose="02010600040101010101" pitchFamily="2" charset="-12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zh-CN" altLang="en-US" sz="2600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每个女生列出她喜欢的男生（从高到低）</a:t>
                </a:r>
                <a:endParaRPr kumimoji="1" lang="en-US" altLang="zh-CN" sz="2600" b="1" dirty="0">
                  <a:latin typeface="Yuanti SC" panose="02010600040101010101" pitchFamily="2" charset="-122"/>
                  <a:ea typeface="Yuanti SC" panose="02010600040101010101" pitchFamily="2" charset="-122"/>
                </a:endParaRPr>
              </a:p>
              <a:p>
                <a:endParaRPr kumimoji="1" lang="en-US" altLang="zh-CN" b="1" dirty="0">
                  <a:latin typeface="Yuanti SC" panose="02010600040101010101" pitchFamily="2" charset="-122"/>
                  <a:ea typeface="Yuanti SC" panose="02010600040101010101" pitchFamily="2" charset="-122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3C65D4-7EDD-7C87-116F-D88179935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08" t="-1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BCA271F2-A0C7-C92A-7A69-974CBEEDD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292909"/>
              </p:ext>
            </p:extLst>
          </p:nvPr>
        </p:nvGraphicFramePr>
        <p:xfrm>
          <a:off x="628650" y="4390365"/>
          <a:ext cx="360692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1730">
                  <a:extLst>
                    <a:ext uri="{9D8B030D-6E8A-4147-A177-3AD203B41FA5}">
                      <a16:colId xmlns:a16="http://schemas.microsoft.com/office/drawing/2014/main" val="3046620397"/>
                    </a:ext>
                  </a:extLst>
                </a:gridCol>
                <a:gridCol w="901730">
                  <a:extLst>
                    <a:ext uri="{9D8B030D-6E8A-4147-A177-3AD203B41FA5}">
                      <a16:colId xmlns:a16="http://schemas.microsoft.com/office/drawing/2014/main" val="2577971408"/>
                    </a:ext>
                  </a:extLst>
                </a:gridCol>
                <a:gridCol w="901730">
                  <a:extLst>
                    <a:ext uri="{9D8B030D-6E8A-4147-A177-3AD203B41FA5}">
                      <a16:colId xmlns:a16="http://schemas.microsoft.com/office/drawing/2014/main" val="4085457253"/>
                    </a:ext>
                  </a:extLst>
                </a:gridCol>
                <a:gridCol w="901730">
                  <a:extLst>
                    <a:ext uri="{9D8B030D-6E8A-4147-A177-3AD203B41FA5}">
                      <a16:colId xmlns:a16="http://schemas.microsoft.com/office/drawing/2014/main" val="1289696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1</a:t>
                      </a:r>
                      <a:r>
                        <a:rPr lang="en-US" altLang="zh-CN" b="1" i="0" baseline="3000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st</a:t>
                      </a: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2</a:t>
                      </a:r>
                      <a:r>
                        <a:rPr lang="en-US" altLang="zh-CN" b="1" i="0" baseline="3000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nd</a:t>
                      </a: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3</a:t>
                      </a:r>
                      <a:r>
                        <a:rPr lang="en-US" altLang="zh-CN" b="1" i="0" baseline="3000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rd</a:t>
                      </a: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20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俊杰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黛玉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宝钗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晴雯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94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杰伦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宝钗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黛玉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晴雯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18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信哲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黛玉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宝钗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晴雯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483459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16CF7FD4-F9A6-B1EF-8A35-D7FC9F0DFE8C}"/>
              </a:ext>
            </a:extLst>
          </p:cNvPr>
          <p:cNvSpPr txBox="1"/>
          <p:nvPr/>
        </p:nvSpPr>
        <p:spPr>
          <a:xfrm>
            <a:off x="1733909" y="591364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男生的偏好表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A76694-55E3-DB19-C35F-6BFC03D78EC9}"/>
              </a:ext>
            </a:extLst>
          </p:cNvPr>
          <p:cNvSpPr txBox="1"/>
          <p:nvPr/>
        </p:nvSpPr>
        <p:spPr>
          <a:xfrm>
            <a:off x="2494686" y="37711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最喜欢</a:t>
            </a:r>
          </a:p>
        </p:txBody>
      </p:sp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E87A3899-7826-5B48-C358-BD6A2FCF4169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2104846" y="3955802"/>
            <a:ext cx="389840" cy="43456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表格 7">
            <a:extLst>
              <a:ext uri="{FF2B5EF4-FFF2-40B4-BE49-F238E27FC236}">
                <a16:creationId xmlns:a16="http://schemas.microsoft.com/office/drawing/2014/main" id="{315B168F-7087-2BA1-A905-D31A40B25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249490"/>
              </p:ext>
            </p:extLst>
          </p:nvPr>
        </p:nvGraphicFramePr>
        <p:xfrm>
          <a:off x="4572000" y="4390364"/>
          <a:ext cx="360692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1730">
                  <a:extLst>
                    <a:ext uri="{9D8B030D-6E8A-4147-A177-3AD203B41FA5}">
                      <a16:colId xmlns:a16="http://schemas.microsoft.com/office/drawing/2014/main" val="3046620397"/>
                    </a:ext>
                  </a:extLst>
                </a:gridCol>
                <a:gridCol w="901730">
                  <a:extLst>
                    <a:ext uri="{9D8B030D-6E8A-4147-A177-3AD203B41FA5}">
                      <a16:colId xmlns:a16="http://schemas.microsoft.com/office/drawing/2014/main" val="2577971408"/>
                    </a:ext>
                  </a:extLst>
                </a:gridCol>
                <a:gridCol w="901730">
                  <a:extLst>
                    <a:ext uri="{9D8B030D-6E8A-4147-A177-3AD203B41FA5}">
                      <a16:colId xmlns:a16="http://schemas.microsoft.com/office/drawing/2014/main" val="4085457253"/>
                    </a:ext>
                  </a:extLst>
                </a:gridCol>
                <a:gridCol w="901730">
                  <a:extLst>
                    <a:ext uri="{9D8B030D-6E8A-4147-A177-3AD203B41FA5}">
                      <a16:colId xmlns:a16="http://schemas.microsoft.com/office/drawing/2014/main" val="1289696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1</a:t>
                      </a:r>
                      <a:r>
                        <a:rPr lang="en-US" altLang="zh-CN" b="1" i="0" baseline="3000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st</a:t>
                      </a: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2</a:t>
                      </a:r>
                      <a:r>
                        <a:rPr lang="en-US" altLang="zh-CN" b="1" i="0" baseline="3000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nd</a:t>
                      </a: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3</a:t>
                      </a:r>
                      <a:r>
                        <a:rPr lang="en-US" altLang="zh-CN" b="1" i="0" baseline="3000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rd</a:t>
                      </a: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20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黛玉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杰伦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俊杰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信哲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94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宝钗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俊杰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杰伦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信哲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18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晴雯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俊杰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杰伦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信哲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483459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79B1F500-565B-B089-D4B3-8700033D6502}"/>
              </a:ext>
            </a:extLst>
          </p:cNvPr>
          <p:cNvSpPr txBox="1"/>
          <p:nvPr/>
        </p:nvSpPr>
        <p:spPr>
          <a:xfrm>
            <a:off x="5677259" y="5913646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女生的偏好表</a:t>
            </a:r>
          </a:p>
        </p:txBody>
      </p:sp>
    </p:spTree>
    <p:extLst>
      <p:ext uri="{BB962C8B-B14F-4D97-AF65-F5344CB8AC3E}">
        <p14:creationId xmlns:p14="http://schemas.microsoft.com/office/powerpoint/2010/main" val="4122896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引例：稳定匹配问题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C65D4-7EDD-7C87-116F-D88179935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0499"/>
            <a:ext cx="7886700" cy="1968501"/>
          </a:xfrm>
        </p:spPr>
        <p:txBody>
          <a:bodyPr>
            <a:normAutofit/>
          </a:bodyPr>
          <a:lstStyle/>
          <a:p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完美匹配：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每个人都有唯一的配对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每个男生只有一个女生配对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每个女生只有一个男生配对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稳定性：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不存在破坏当前匹配的潜在因素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7A3B719-A29B-58C2-9898-E018DAD7E888}"/>
                  </a:ext>
                </a:extLst>
              </p:cNvPr>
              <p:cNvSpPr txBox="1"/>
              <p:nvPr/>
            </p:nvSpPr>
            <p:spPr>
              <a:xfrm>
                <a:off x="628649" y="3559462"/>
                <a:ext cx="5358083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在匹配</a:t>
                </a:r>
                <a14:m>
                  <m:oMath xmlns:m="http://schemas.openxmlformats.org/officeDocument/2006/math">
                    <m:r>
                      <a:rPr kumimoji="1" lang="en-US" altLang="zh-CN" sz="2400" b="1" i="1" dirty="0" smtClean="0">
                        <a:latin typeface="Cambria Math" panose="02040503050406030204" pitchFamily="18" charset="0"/>
                        <a:ea typeface="Yuanti SC" panose="02010600040101010101" pitchFamily="2" charset="-122"/>
                      </a:rPr>
                      <m:t>𝑴</m:t>
                    </m:r>
                  </m:oMath>
                </a14:m>
                <a:r>
                  <a:rPr kumimoji="1" lang="zh-CN" altLang="en-US" sz="2400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中，一个</a:t>
                </a:r>
                <a:r>
                  <a:rPr kumimoji="1" lang="zh-CN" altLang="en-US" sz="2400" b="1" dirty="0">
                    <a:solidFill>
                      <a:srgbClr val="FF0000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</a:rPr>
                  <a:t>不稳定的配对</a:t>
                </a:r>
                <a:r>
                  <a:rPr kumimoji="1" lang="en-US" altLang="zh-CN" sz="2400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m-w</a:t>
                </a:r>
                <a:r>
                  <a:rPr kumimoji="1" lang="zh-CN" altLang="en-US" sz="2400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是指男生</a:t>
                </a:r>
                <a:r>
                  <a:rPr kumimoji="1" lang="en-US" altLang="zh-CN" sz="2400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m</a:t>
                </a:r>
                <a:r>
                  <a:rPr kumimoji="1" lang="zh-CN" altLang="en-US" sz="2400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和女生</a:t>
                </a:r>
                <a:r>
                  <a:rPr kumimoji="1" lang="en-US" altLang="zh-CN" sz="2400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w</a:t>
                </a:r>
                <a:r>
                  <a:rPr kumimoji="1" lang="zh-CN" altLang="en-US" sz="2400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相比当前的搭档更喜欢彼此</a:t>
                </a:r>
                <a:endParaRPr kumimoji="1" lang="en-US" altLang="zh-CN" sz="2400" b="1" dirty="0">
                  <a:latin typeface="Yuanti SC" panose="02010600040101010101" pitchFamily="2" charset="-122"/>
                  <a:ea typeface="Yuanti SC" panose="02010600040101010101" pitchFamily="2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这种不稳定的配对</a:t>
                </a:r>
                <a:r>
                  <a:rPr kumimoji="1" lang="en-US" altLang="zh-CN" sz="2400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m-w</a:t>
                </a:r>
                <a:r>
                  <a:rPr kumimoji="1" lang="zh-CN" altLang="en-US" sz="2400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可以通过“私奔”来解决</a:t>
                </a:r>
                <a:endParaRPr kumimoji="1" lang="en-US" altLang="zh-CN" sz="2400" b="1" dirty="0">
                  <a:latin typeface="Yuanti SC" panose="02010600040101010101" pitchFamily="2" charset="-122"/>
                  <a:ea typeface="Yuanti SC" panose="02010600040101010101" pitchFamily="2" charset="-122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7A3B719-A29B-58C2-9898-E018DAD7E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3559462"/>
                <a:ext cx="5358083" cy="1938992"/>
              </a:xfrm>
              <a:prstGeom prst="rect">
                <a:avLst/>
              </a:prstGeom>
              <a:blipFill>
                <a:blip r:embed="rId3"/>
                <a:stretch>
                  <a:fillRect l="-1418" t="-2614" r="-473" b="-65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椭圆 10">
            <a:extLst>
              <a:ext uri="{FF2B5EF4-FFF2-40B4-BE49-F238E27FC236}">
                <a16:creationId xmlns:a16="http://schemas.microsoft.com/office/drawing/2014/main" id="{82AE631E-3977-BE9C-6B25-443EAD2E22EC}"/>
              </a:ext>
            </a:extLst>
          </p:cNvPr>
          <p:cNvSpPr/>
          <p:nvPr/>
        </p:nvSpPr>
        <p:spPr>
          <a:xfrm>
            <a:off x="6329632" y="3355243"/>
            <a:ext cx="500332" cy="50033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32B7921-6599-EE61-8794-3752D3FE2249}"/>
              </a:ext>
            </a:extLst>
          </p:cNvPr>
          <p:cNvSpPr/>
          <p:nvPr/>
        </p:nvSpPr>
        <p:spPr>
          <a:xfrm>
            <a:off x="6329632" y="4007222"/>
            <a:ext cx="500332" cy="50033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F3A10FF-4A8F-854C-B078-E196F7FE3C35}"/>
              </a:ext>
            </a:extLst>
          </p:cNvPr>
          <p:cNvSpPr/>
          <p:nvPr/>
        </p:nvSpPr>
        <p:spPr>
          <a:xfrm>
            <a:off x="6329632" y="4636130"/>
            <a:ext cx="500332" cy="50033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latin typeface="Yuanti SC" panose="02010600040101010101" pitchFamily="2" charset="-122"/>
                <a:ea typeface="Yuanti SC" panose="02010600040101010101" pitchFamily="2" charset="-122"/>
              </a:rPr>
              <a:t>m</a:t>
            </a:r>
            <a:endParaRPr kumimoji="1" lang="zh-CN" altLang="en-US" sz="16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4179D1F-E8D1-7B95-6F7D-884B8D3583CA}"/>
              </a:ext>
            </a:extLst>
          </p:cNvPr>
          <p:cNvSpPr/>
          <p:nvPr/>
        </p:nvSpPr>
        <p:spPr>
          <a:xfrm>
            <a:off x="6329632" y="5281858"/>
            <a:ext cx="500332" cy="50033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latin typeface="Yuanti SC" panose="02010600040101010101" pitchFamily="2" charset="-122"/>
                <a:ea typeface="Yuanti SC" panose="02010600040101010101" pitchFamily="2" charset="-122"/>
              </a:rPr>
              <a:t>m</a:t>
            </a:r>
            <a:r>
              <a:rPr kumimoji="1" lang="zh-CN" altLang="en-US" sz="1400" b="1" dirty="0">
                <a:latin typeface="Yuanti SC" panose="02010600040101010101" pitchFamily="2" charset="-122"/>
                <a:ea typeface="Yuanti SC" panose="02010600040101010101" pitchFamily="2" charset="-122"/>
              </a:rPr>
              <a:t>’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0D5607C-72DC-6738-1DD9-3DB698446ED5}"/>
              </a:ext>
            </a:extLst>
          </p:cNvPr>
          <p:cNvSpPr/>
          <p:nvPr/>
        </p:nvSpPr>
        <p:spPr>
          <a:xfrm>
            <a:off x="6329632" y="5927586"/>
            <a:ext cx="500332" cy="50033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E9F82D9-CC74-6070-375D-1649B0926522}"/>
              </a:ext>
            </a:extLst>
          </p:cNvPr>
          <p:cNvSpPr/>
          <p:nvPr/>
        </p:nvSpPr>
        <p:spPr>
          <a:xfrm>
            <a:off x="8015017" y="3359304"/>
            <a:ext cx="500332" cy="5003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1E6C1EA-E193-F9C8-9762-91148636C241}"/>
              </a:ext>
            </a:extLst>
          </p:cNvPr>
          <p:cNvSpPr/>
          <p:nvPr/>
        </p:nvSpPr>
        <p:spPr>
          <a:xfrm>
            <a:off x="8015017" y="4007222"/>
            <a:ext cx="500332" cy="5003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7650477-8457-F2A2-F325-E93A5E284DEE}"/>
              </a:ext>
            </a:extLst>
          </p:cNvPr>
          <p:cNvSpPr/>
          <p:nvPr/>
        </p:nvSpPr>
        <p:spPr>
          <a:xfrm>
            <a:off x="8015017" y="4636130"/>
            <a:ext cx="500332" cy="5003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latin typeface="Yuanti SC" panose="02010600040101010101" pitchFamily="2" charset="-122"/>
                <a:ea typeface="Yuanti SC" panose="02010600040101010101" pitchFamily="2" charset="-122"/>
              </a:rPr>
              <a:t>w</a:t>
            </a:r>
            <a:endParaRPr kumimoji="1" lang="zh-CN" altLang="en-US" sz="16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37ED73B-ABF3-D571-0C9D-E839AB1EB47F}"/>
              </a:ext>
            </a:extLst>
          </p:cNvPr>
          <p:cNvSpPr/>
          <p:nvPr/>
        </p:nvSpPr>
        <p:spPr>
          <a:xfrm>
            <a:off x="8015017" y="5281858"/>
            <a:ext cx="500332" cy="5003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latin typeface="Yuanti SC" panose="02010600040101010101" pitchFamily="2" charset="-122"/>
                <a:ea typeface="Yuanti SC" panose="02010600040101010101" pitchFamily="2" charset="-122"/>
              </a:rPr>
              <a:t>w’</a:t>
            </a:r>
            <a:endParaRPr kumimoji="1" lang="zh-CN" altLang="en-US" sz="16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261D0500-975E-FC47-FF10-F77C0B59F236}"/>
              </a:ext>
            </a:extLst>
          </p:cNvPr>
          <p:cNvSpPr/>
          <p:nvPr/>
        </p:nvSpPr>
        <p:spPr>
          <a:xfrm>
            <a:off x="8015017" y="5927586"/>
            <a:ext cx="500332" cy="5003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6E2A9ED2-901D-D599-1B9E-7EE70F5ED8C1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>
            <a:off x="6829964" y="3605409"/>
            <a:ext cx="1185053" cy="406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235950FF-1725-97E0-31A3-F26F7A3C3228}"/>
              </a:ext>
            </a:extLst>
          </p:cNvPr>
          <p:cNvCxnSpPr>
            <a:cxnSpLocks/>
            <a:stCxn id="12" idx="6"/>
            <a:endCxn id="19" idx="2"/>
          </p:cNvCxnSpPr>
          <p:nvPr/>
        </p:nvCxnSpPr>
        <p:spPr>
          <a:xfrm>
            <a:off x="6829964" y="4257388"/>
            <a:ext cx="118505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6E2A9ED2-901D-D599-1B9E-7EE70F5ED8C1}"/>
              </a:ext>
            </a:extLst>
          </p:cNvPr>
          <p:cNvCxnSpPr>
            <a:cxnSpLocks/>
          </p:cNvCxnSpPr>
          <p:nvPr/>
        </p:nvCxnSpPr>
        <p:spPr>
          <a:xfrm>
            <a:off x="11401964" y="7034409"/>
            <a:ext cx="9374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19EBB912-D29D-93D5-93D3-82D9E7BF82CE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>
            <a:off x="6829964" y="4886296"/>
            <a:ext cx="118505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ED4AEB5E-9869-607C-D873-3CECF9F3360C}"/>
              </a:ext>
            </a:extLst>
          </p:cNvPr>
          <p:cNvCxnSpPr>
            <a:cxnSpLocks/>
            <a:stCxn id="15" idx="6"/>
            <a:endCxn id="22" idx="2"/>
          </p:cNvCxnSpPr>
          <p:nvPr/>
        </p:nvCxnSpPr>
        <p:spPr>
          <a:xfrm>
            <a:off x="6829964" y="5532024"/>
            <a:ext cx="118505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56E758B6-7C56-2F91-FD4C-DD2D297FA50F}"/>
              </a:ext>
            </a:extLst>
          </p:cNvPr>
          <p:cNvCxnSpPr>
            <a:cxnSpLocks/>
            <a:stCxn id="16" idx="6"/>
            <a:endCxn id="23" idx="2"/>
          </p:cNvCxnSpPr>
          <p:nvPr/>
        </p:nvCxnSpPr>
        <p:spPr>
          <a:xfrm>
            <a:off x="6829964" y="6177752"/>
            <a:ext cx="118505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6F47B550-5A8E-0FA0-4720-CCB56A09BBEA}"/>
              </a:ext>
            </a:extLst>
          </p:cNvPr>
          <p:cNvCxnSpPr>
            <a:stCxn id="14" idx="6"/>
            <a:endCxn id="22" idx="2"/>
          </p:cNvCxnSpPr>
          <p:nvPr/>
        </p:nvCxnSpPr>
        <p:spPr>
          <a:xfrm>
            <a:off x="6829964" y="4886296"/>
            <a:ext cx="1185053" cy="6457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380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引例：稳定匹配问题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C65D4-7EDD-7C87-116F-D88179935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稳定匹配：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一个不存在不稳定配对的完美匹配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稳定匹配问题：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给定</a:t>
            </a:r>
            <a:r>
              <a:rPr kumimoji="1"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n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个男生和</a:t>
            </a:r>
            <a:r>
              <a:rPr kumimoji="1"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n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个女生的偏好列表，找到一个稳定的匹配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Q</a:t>
            </a:r>
            <a:r>
              <a:rPr kumimoji="1" lang="zh-CN" altLang="en-US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endParaRPr kumimoji="1" lang="en-US" altLang="zh-CN" b="1" dirty="0">
              <a:solidFill>
                <a:srgbClr val="FF0000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Q1</a:t>
            </a:r>
            <a:r>
              <a:rPr kumimoji="1" lang="zh-CN" altLang="en-US" sz="24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对每种不同的偏好列表，是否总是存在一个稳定匹配？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Q2</a:t>
            </a:r>
            <a:r>
              <a:rPr kumimoji="1" lang="zh-CN" altLang="en-US" sz="24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如果存在，给定偏好列表，我们能不能高效地构建出一个稳定匹配来？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</p:spTree>
    <p:extLst>
      <p:ext uri="{BB962C8B-B14F-4D97-AF65-F5344CB8AC3E}">
        <p14:creationId xmlns:p14="http://schemas.microsoft.com/office/powerpoint/2010/main" val="4205472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引例：稳定匹配问题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C65D4-7EDD-7C87-116F-D88179935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0499"/>
            <a:ext cx="7886700" cy="998029"/>
          </a:xfrm>
        </p:spPr>
        <p:txBody>
          <a:bodyPr>
            <a:normAutofit/>
          </a:bodyPr>
          <a:lstStyle/>
          <a:p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最简单的例子：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只考虑两个男生和两个女生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Case</a:t>
            </a:r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1</a:t>
            </a:r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endParaRPr kumimoji="1" lang="en-US" altLang="zh-CN" b="1" dirty="0">
              <a:solidFill>
                <a:schemeClr val="accent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  <p:graphicFrame>
        <p:nvGraphicFramePr>
          <p:cNvPr id="4" name="表格 7">
            <a:extLst>
              <a:ext uri="{FF2B5EF4-FFF2-40B4-BE49-F238E27FC236}">
                <a16:creationId xmlns:a16="http://schemas.microsoft.com/office/drawing/2014/main" id="{BC7252E2-0D9A-56F0-3A5E-32AA6D856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131925"/>
              </p:ext>
            </p:extLst>
          </p:nvPr>
        </p:nvGraphicFramePr>
        <p:xfrm>
          <a:off x="2077888" y="2026727"/>
          <a:ext cx="270519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1730">
                  <a:extLst>
                    <a:ext uri="{9D8B030D-6E8A-4147-A177-3AD203B41FA5}">
                      <a16:colId xmlns:a16="http://schemas.microsoft.com/office/drawing/2014/main" val="3046620397"/>
                    </a:ext>
                  </a:extLst>
                </a:gridCol>
                <a:gridCol w="901730">
                  <a:extLst>
                    <a:ext uri="{9D8B030D-6E8A-4147-A177-3AD203B41FA5}">
                      <a16:colId xmlns:a16="http://schemas.microsoft.com/office/drawing/2014/main" val="2577971408"/>
                    </a:ext>
                  </a:extLst>
                </a:gridCol>
                <a:gridCol w="901730">
                  <a:extLst>
                    <a:ext uri="{9D8B030D-6E8A-4147-A177-3AD203B41FA5}">
                      <a16:colId xmlns:a16="http://schemas.microsoft.com/office/drawing/2014/main" val="4085457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1</a:t>
                      </a:r>
                      <a:r>
                        <a:rPr lang="en-US" altLang="zh-CN" b="1" i="0" baseline="3000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st</a:t>
                      </a: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2</a:t>
                      </a:r>
                      <a:r>
                        <a:rPr lang="en-US" altLang="zh-CN" b="1" i="0" baseline="3000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nd</a:t>
                      </a: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20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m</a:t>
                      </a:r>
                      <a:endParaRPr lang="zh-CN" altLang="en-US" b="1" i="0" dirty="0">
                        <a:solidFill>
                          <a:schemeClr val="bg1"/>
                        </a:solidFill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w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w’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94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m’</a:t>
                      </a:r>
                      <a:endParaRPr lang="zh-CN" altLang="en-US" b="1" i="0" dirty="0">
                        <a:solidFill>
                          <a:schemeClr val="bg1"/>
                        </a:solidFill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w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w’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18330"/>
                  </a:ext>
                </a:extLst>
              </a:tr>
            </a:tbl>
          </a:graphicData>
        </a:graphic>
      </p:graphicFrame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2BECC5FF-1B5E-FCB1-CCB5-14B42D239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305120"/>
              </p:ext>
            </p:extLst>
          </p:nvPr>
        </p:nvGraphicFramePr>
        <p:xfrm>
          <a:off x="5249533" y="2026727"/>
          <a:ext cx="270519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1730">
                  <a:extLst>
                    <a:ext uri="{9D8B030D-6E8A-4147-A177-3AD203B41FA5}">
                      <a16:colId xmlns:a16="http://schemas.microsoft.com/office/drawing/2014/main" val="3046620397"/>
                    </a:ext>
                  </a:extLst>
                </a:gridCol>
                <a:gridCol w="901730">
                  <a:extLst>
                    <a:ext uri="{9D8B030D-6E8A-4147-A177-3AD203B41FA5}">
                      <a16:colId xmlns:a16="http://schemas.microsoft.com/office/drawing/2014/main" val="2577971408"/>
                    </a:ext>
                  </a:extLst>
                </a:gridCol>
                <a:gridCol w="901730">
                  <a:extLst>
                    <a:ext uri="{9D8B030D-6E8A-4147-A177-3AD203B41FA5}">
                      <a16:colId xmlns:a16="http://schemas.microsoft.com/office/drawing/2014/main" val="4085457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1</a:t>
                      </a:r>
                      <a:r>
                        <a:rPr lang="en-US" altLang="zh-CN" b="1" i="0" baseline="3000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st</a:t>
                      </a: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2</a:t>
                      </a:r>
                      <a:r>
                        <a:rPr lang="en-US" altLang="zh-CN" b="1" i="0" baseline="3000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nd</a:t>
                      </a: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20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w</a:t>
                      </a:r>
                      <a:endParaRPr lang="zh-CN" altLang="en-US" b="1" i="0" dirty="0">
                        <a:solidFill>
                          <a:schemeClr val="bg1"/>
                        </a:solidFill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m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m’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94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w’</a:t>
                      </a:r>
                      <a:endParaRPr lang="zh-CN" altLang="en-US" b="1" i="0" dirty="0">
                        <a:solidFill>
                          <a:schemeClr val="bg1"/>
                        </a:solidFill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m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m’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18330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CE4082C1-C7D6-35DF-462E-71608B48B472}"/>
              </a:ext>
            </a:extLst>
          </p:cNvPr>
          <p:cNvSpPr txBox="1"/>
          <p:nvPr/>
        </p:nvSpPr>
        <p:spPr>
          <a:xfrm>
            <a:off x="628649" y="3235231"/>
            <a:ext cx="73260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Q:</a:t>
            </a:r>
            <a:r>
              <a:rPr kumimoji="1" lang="zh-CN" altLang="en-US" sz="24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m-w,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m’-w’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是不是稳定匹配？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m’-w,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m-w’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是不是稳定匹配？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F0E0DE-325B-C64F-6267-F60828723D66}"/>
              </a:ext>
            </a:extLst>
          </p:cNvPr>
          <p:cNvSpPr txBox="1"/>
          <p:nvPr/>
        </p:nvSpPr>
        <p:spPr>
          <a:xfrm>
            <a:off x="628649" y="4102112"/>
            <a:ext cx="73260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Case</a:t>
            </a:r>
            <a:r>
              <a:rPr kumimoji="1" lang="zh-CN" altLang="en-US" sz="28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2</a:t>
            </a:r>
            <a:r>
              <a:rPr kumimoji="1" lang="zh-CN" altLang="en-US" sz="28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endParaRPr kumimoji="1" lang="en-US" altLang="zh-CN" sz="2800" b="1" dirty="0">
              <a:solidFill>
                <a:schemeClr val="accent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graphicFrame>
        <p:nvGraphicFramePr>
          <p:cNvPr id="12" name="表格 7">
            <a:extLst>
              <a:ext uri="{FF2B5EF4-FFF2-40B4-BE49-F238E27FC236}">
                <a16:creationId xmlns:a16="http://schemas.microsoft.com/office/drawing/2014/main" id="{D86EC830-5559-808F-C8EB-B63277B92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621108"/>
              </p:ext>
            </p:extLst>
          </p:nvPr>
        </p:nvGraphicFramePr>
        <p:xfrm>
          <a:off x="2077886" y="4115340"/>
          <a:ext cx="270519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1730">
                  <a:extLst>
                    <a:ext uri="{9D8B030D-6E8A-4147-A177-3AD203B41FA5}">
                      <a16:colId xmlns:a16="http://schemas.microsoft.com/office/drawing/2014/main" val="3046620397"/>
                    </a:ext>
                  </a:extLst>
                </a:gridCol>
                <a:gridCol w="901730">
                  <a:extLst>
                    <a:ext uri="{9D8B030D-6E8A-4147-A177-3AD203B41FA5}">
                      <a16:colId xmlns:a16="http://schemas.microsoft.com/office/drawing/2014/main" val="2577971408"/>
                    </a:ext>
                  </a:extLst>
                </a:gridCol>
                <a:gridCol w="901730">
                  <a:extLst>
                    <a:ext uri="{9D8B030D-6E8A-4147-A177-3AD203B41FA5}">
                      <a16:colId xmlns:a16="http://schemas.microsoft.com/office/drawing/2014/main" val="4085457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1</a:t>
                      </a:r>
                      <a:r>
                        <a:rPr lang="en-US" altLang="zh-CN" b="1" i="0" baseline="3000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st</a:t>
                      </a: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2</a:t>
                      </a:r>
                      <a:r>
                        <a:rPr lang="en-US" altLang="zh-CN" b="1" i="0" baseline="3000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nd</a:t>
                      </a: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20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m</a:t>
                      </a:r>
                      <a:endParaRPr lang="zh-CN" altLang="en-US" b="1" i="0" dirty="0">
                        <a:solidFill>
                          <a:schemeClr val="bg1"/>
                        </a:solidFill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w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w’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94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m’</a:t>
                      </a:r>
                      <a:endParaRPr lang="zh-CN" altLang="en-US" b="1" i="0" dirty="0">
                        <a:solidFill>
                          <a:schemeClr val="bg1"/>
                        </a:solidFill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w’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w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18330"/>
                  </a:ext>
                </a:extLst>
              </a:tr>
            </a:tbl>
          </a:graphicData>
        </a:graphic>
      </p:graphicFrame>
      <p:graphicFrame>
        <p:nvGraphicFramePr>
          <p:cNvPr id="13" name="表格 7">
            <a:extLst>
              <a:ext uri="{FF2B5EF4-FFF2-40B4-BE49-F238E27FC236}">
                <a16:creationId xmlns:a16="http://schemas.microsoft.com/office/drawing/2014/main" id="{D5F92E22-8C43-ADF7-B278-0E8761F6F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419531"/>
              </p:ext>
            </p:extLst>
          </p:nvPr>
        </p:nvGraphicFramePr>
        <p:xfrm>
          <a:off x="5249531" y="4115340"/>
          <a:ext cx="270519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1730">
                  <a:extLst>
                    <a:ext uri="{9D8B030D-6E8A-4147-A177-3AD203B41FA5}">
                      <a16:colId xmlns:a16="http://schemas.microsoft.com/office/drawing/2014/main" val="3046620397"/>
                    </a:ext>
                  </a:extLst>
                </a:gridCol>
                <a:gridCol w="901730">
                  <a:extLst>
                    <a:ext uri="{9D8B030D-6E8A-4147-A177-3AD203B41FA5}">
                      <a16:colId xmlns:a16="http://schemas.microsoft.com/office/drawing/2014/main" val="2577971408"/>
                    </a:ext>
                  </a:extLst>
                </a:gridCol>
                <a:gridCol w="901730">
                  <a:extLst>
                    <a:ext uri="{9D8B030D-6E8A-4147-A177-3AD203B41FA5}">
                      <a16:colId xmlns:a16="http://schemas.microsoft.com/office/drawing/2014/main" val="4085457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1</a:t>
                      </a:r>
                      <a:r>
                        <a:rPr lang="en-US" altLang="zh-CN" b="1" i="0" baseline="3000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st</a:t>
                      </a: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2</a:t>
                      </a:r>
                      <a:r>
                        <a:rPr lang="en-US" altLang="zh-CN" b="1" i="0" baseline="3000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nd</a:t>
                      </a: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20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w</a:t>
                      </a:r>
                      <a:endParaRPr lang="zh-CN" altLang="en-US" b="1" i="0" dirty="0">
                        <a:solidFill>
                          <a:schemeClr val="bg1"/>
                        </a:solidFill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m’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m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94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w’</a:t>
                      </a:r>
                      <a:endParaRPr lang="zh-CN" altLang="en-US" b="1" i="0" dirty="0">
                        <a:solidFill>
                          <a:schemeClr val="bg1"/>
                        </a:solidFill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m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m’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18330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0608EF51-040F-FB70-4D5B-4A840809E3FE}"/>
              </a:ext>
            </a:extLst>
          </p:cNvPr>
          <p:cNvSpPr txBox="1"/>
          <p:nvPr/>
        </p:nvSpPr>
        <p:spPr>
          <a:xfrm>
            <a:off x="628649" y="5338324"/>
            <a:ext cx="73260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Q:</a:t>
            </a:r>
            <a:r>
              <a:rPr kumimoji="1" lang="zh-CN" altLang="en-US" sz="24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这种偏好情况下，有没有稳定匹配？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40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引例：稳定匹配问题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C65D4-7EDD-7C87-116F-D88179935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0500"/>
            <a:ext cx="7886700" cy="52322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Q1</a:t>
            </a:r>
            <a:r>
              <a:rPr kumimoji="1" lang="zh-CN" altLang="en-US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稳定匹配是否总是存在？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F0E0DE-325B-C64F-6267-F60828723D66}"/>
              </a:ext>
            </a:extLst>
          </p:cNvPr>
          <p:cNvSpPr txBox="1"/>
          <p:nvPr/>
        </p:nvSpPr>
        <p:spPr>
          <a:xfrm>
            <a:off x="628649" y="1983720"/>
            <a:ext cx="7326072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稳定室友问题</a:t>
            </a:r>
            <a:endParaRPr kumimoji="1" lang="en-US" altLang="zh-CN" sz="2800" b="1" dirty="0">
              <a:solidFill>
                <a:schemeClr val="accent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2n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个人；每个人对其他人排序。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安排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2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人间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graphicFrame>
        <p:nvGraphicFramePr>
          <p:cNvPr id="12" name="表格 7">
            <a:extLst>
              <a:ext uri="{FF2B5EF4-FFF2-40B4-BE49-F238E27FC236}">
                <a16:creationId xmlns:a16="http://schemas.microsoft.com/office/drawing/2014/main" id="{D86EC830-5559-808F-C8EB-B63277B92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834061"/>
              </p:ext>
            </p:extLst>
          </p:nvPr>
        </p:nvGraphicFramePr>
        <p:xfrm>
          <a:off x="1328468" y="3364864"/>
          <a:ext cx="372553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1383">
                  <a:extLst>
                    <a:ext uri="{9D8B030D-6E8A-4147-A177-3AD203B41FA5}">
                      <a16:colId xmlns:a16="http://schemas.microsoft.com/office/drawing/2014/main" val="3046620397"/>
                    </a:ext>
                  </a:extLst>
                </a:gridCol>
                <a:gridCol w="931383">
                  <a:extLst>
                    <a:ext uri="{9D8B030D-6E8A-4147-A177-3AD203B41FA5}">
                      <a16:colId xmlns:a16="http://schemas.microsoft.com/office/drawing/2014/main" val="2577971408"/>
                    </a:ext>
                  </a:extLst>
                </a:gridCol>
                <a:gridCol w="931383">
                  <a:extLst>
                    <a:ext uri="{9D8B030D-6E8A-4147-A177-3AD203B41FA5}">
                      <a16:colId xmlns:a16="http://schemas.microsoft.com/office/drawing/2014/main" val="4085457253"/>
                    </a:ext>
                  </a:extLst>
                </a:gridCol>
                <a:gridCol w="931383">
                  <a:extLst>
                    <a:ext uri="{9D8B030D-6E8A-4147-A177-3AD203B41FA5}">
                      <a16:colId xmlns:a16="http://schemas.microsoft.com/office/drawing/2014/main" val="4073959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1</a:t>
                      </a:r>
                      <a:r>
                        <a:rPr lang="en-US" altLang="zh-CN" b="1" i="0" baseline="3000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st</a:t>
                      </a: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2</a:t>
                      </a:r>
                      <a:r>
                        <a:rPr lang="en-US" altLang="zh-CN" b="1" i="0" baseline="3000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nd</a:t>
                      </a: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3</a:t>
                      </a:r>
                      <a:r>
                        <a:rPr lang="en-US" altLang="zh-CN" b="1" i="0" baseline="3000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rd</a:t>
                      </a: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20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Adam</a:t>
                      </a:r>
                      <a:endParaRPr lang="zh-CN" altLang="en-US" b="1" i="0" dirty="0">
                        <a:solidFill>
                          <a:schemeClr val="bg1"/>
                        </a:solidFill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B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C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D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94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Bob</a:t>
                      </a:r>
                      <a:endParaRPr lang="zh-CN" altLang="en-US" b="1" i="0" dirty="0">
                        <a:solidFill>
                          <a:schemeClr val="bg1"/>
                        </a:solidFill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C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A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D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18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Chris</a:t>
                      </a:r>
                      <a:endParaRPr lang="zh-CN" altLang="en-US" b="1" i="0" dirty="0">
                        <a:solidFill>
                          <a:schemeClr val="bg1"/>
                        </a:solidFill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A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B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D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43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Doofus</a:t>
                      </a:r>
                      <a:endParaRPr lang="zh-CN" altLang="en-US" b="1" i="0" dirty="0">
                        <a:solidFill>
                          <a:schemeClr val="bg1"/>
                        </a:solidFill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A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B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C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188944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0608EF51-040F-FB70-4D5B-4A840809E3FE}"/>
              </a:ext>
            </a:extLst>
          </p:cNvPr>
          <p:cNvSpPr txBox="1"/>
          <p:nvPr/>
        </p:nvSpPr>
        <p:spPr>
          <a:xfrm>
            <a:off x="628649" y="5338324"/>
            <a:ext cx="73260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结论：</a:t>
            </a:r>
            <a:r>
              <a:rPr kumimoji="1" lang="zh-CN" altLang="en-US" sz="2800" b="1" dirty="0">
                <a:latin typeface="Yuanti SC" panose="02010600040101010101" pitchFamily="2" charset="-122"/>
                <a:ea typeface="Yuanti SC" panose="02010600040101010101" pitchFamily="2" charset="-122"/>
              </a:rPr>
              <a:t>稳定室友问题不一定有稳定匹配</a:t>
            </a:r>
            <a:endParaRPr kumimoji="1" lang="en-US" altLang="zh-CN" sz="28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sz="28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A</a:t>
            </a:r>
            <a:r>
              <a:rPr kumimoji="1" lang="zh-CN" altLang="en-US" sz="28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sz="2800" b="1" dirty="0">
                <a:latin typeface="Yuanti SC" panose="02010600040101010101" pitchFamily="2" charset="-122"/>
                <a:ea typeface="Yuanti SC" panose="02010600040101010101" pitchFamily="2" charset="-122"/>
              </a:rPr>
              <a:t>并不总是存在</a:t>
            </a:r>
            <a:endParaRPr kumimoji="1" lang="en-US" altLang="zh-CN" sz="28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594F7B-BDE3-0053-3263-F3E0776872C1}"/>
              </a:ext>
            </a:extLst>
          </p:cNvPr>
          <p:cNvSpPr txBox="1"/>
          <p:nvPr/>
        </p:nvSpPr>
        <p:spPr>
          <a:xfrm>
            <a:off x="5555412" y="3790849"/>
            <a:ext cx="2545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Yuanti SC" panose="02010600040101010101" pitchFamily="2" charset="-122"/>
                <a:ea typeface="Yuanti SC" panose="02010600040101010101" pitchFamily="2" charset="-122"/>
              </a:rPr>
              <a:t>A-B,</a:t>
            </a:r>
            <a:r>
              <a:rPr kumimoji="1" lang="zh-CN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dirty="0">
                <a:latin typeface="Yuanti SC" panose="02010600040101010101" pitchFamily="2" charset="-122"/>
                <a:ea typeface="Yuanti SC" panose="02010600040101010101" pitchFamily="2" charset="-122"/>
              </a:rPr>
              <a:t>C-D</a:t>
            </a:r>
            <a:r>
              <a:rPr kumimoji="1" lang="zh-CN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dirty="0">
                <a:latin typeface="Yuanti SC" panose="02010600040101010101" pitchFamily="2" charset="-122"/>
                <a:ea typeface="Yuanti SC" panose="02010600040101010101" pitchFamily="2" charset="-122"/>
              </a:rPr>
              <a:t>→</a:t>
            </a:r>
            <a:r>
              <a:rPr kumimoji="1" lang="zh-CN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dirty="0">
                <a:latin typeface="Yuanti SC" panose="02010600040101010101" pitchFamily="2" charset="-122"/>
                <a:ea typeface="Yuanti SC" panose="02010600040101010101" pitchFamily="2" charset="-122"/>
              </a:rPr>
              <a:t>B-C</a:t>
            </a:r>
            <a:r>
              <a:rPr kumimoji="1" lang="zh-CN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不稳定</a:t>
            </a:r>
            <a:endParaRPr kumimoji="1" lang="en-US" altLang="zh-CN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dirty="0">
                <a:latin typeface="Yuanti SC" panose="02010600040101010101" pitchFamily="2" charset="-122"/>
                <a:ea typeface="Yuanti SC" panose="02010600040101010101" pitchFamily="2" charset="-122"/>
              </a:rPr>
              <a:t>A-C,</a:t>
            </a:r>
            <a:r>
              <a:rPr kumimoji="1" lang="zh-CN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dirty="0">
                <a:latin typeface="Yuanti SC" panose="02010600040101010101" pitchFamily="2" charset="-122"/>
                <a:ea typeface="Yuanti SC" panose="02010600040101010101" pitchFamily="2" charset="-122"/>
              </a:rPr>
              <a:t>B-D</a:t>
            </a:r>
            <a:r>
              <a:rPr kumimoji="1" lang="zh-CN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dirty="0">
                <a:latin typeface="Yuanti SC" panose="02010600040101010101" pitchFamily="2" charset="-122"/>
                <a:ea typeface="Yuanti SC" panose="02010600040101010101" pitchFamily="2" charset="-122"/>
              </a:rPr>
              <a:t>→</a:t>
            </a:r>
            <a:r>
              <a:rPr kumimoji="1" lang="zh-CN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dirty="0">
                <a:latin typeface="Yuanti SC" panose="02010600040101010101" pitchFamily="2" charset="-122"/>
                <a:ea typeface="Yuanti SC" panose="02010600040101010101" pitchFamily="2" charset="-122"/>
              </a:rPr>
              <a:t>A-B</a:t>
            </a:r>
            <a:r>
              <a:rPr kumimoji="1" lang="zh-CN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不稳定</a:t>
            </a:r>
            <a:endParaRPr kumimoji="1" lang="en-US" altLang="zh-CN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dirty="0">
                <a:latin typeface="Yuanti SC" panose="02010600040101010101" pitchFamily="2" charset="-122"/>
                <a:ea typeface="Yuanti SC" panose="02010600040101010101" pitchFamily="2" charset="-122"/>
              </a:rPr>
              <a:t>A-D,</a:t>
            </a:r>
            <a:r>
              <a:rPr kumimoji="1" lang="zh-CN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dirty="0">
                <a:latin typeface="Yuanti SC" panose="02010600040101010101" pitchFamily="2" charset="-122"/>
                <a:ea typeface="Yuanti SC" panose="02010600040101010101" pitchFamily="2" charset="-122"/>
              </a:rPr>
              <a:t>B-C</a:t>
            </a:r>
            <a:r>
              <a:rPr kumimoji="1" lang="zh-CN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dirty="0">
                <a:latin typeface="Yuanti SC" panose="02010600040101010101" pitchFamily="2" charset="-122"/>
                <a:ea typeface="Yuanti SC" panose="02010600040101010101" pitchFamily="2" charset="-122"/>
              </a:rPr>
              <a:t>→</a:t>
            </a:r>
            <a:r>
              <a:rPr kumimoji="1" lang="zh-CN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dirty="0">
                <a:latin typeface="Yuanti SC" panose="02010600040101010101" pitchFamily="2" charset="-122"/>
                <a:ea typeface="Yuanti SC" panose="02010600040101010101" pitchFamily="2" charset="-122"/>
              </a:rPr>
              <a:t>A-C</a:t>
            </a:r>
            <a:r>
              <a:rPr kumimoji="1" lang="zh-CN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不稳定</a:t>
            </a:r>
          </a:p>
        </p:txBody>
      </p:sp>
    </p:spTree>
    <p:extLst>
      <p:ext uri="{BB962C8B-B14F-4D97-AF65-F5344CB8AC3E}">
        <p14:creationId xmlns:p14="http://schemas.microsoft.com/office/powerpoint/2010/main" val="1566051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引例：稳定匹配问题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C65D4-7EDD-7C87-116F-D88179935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0500"/>
            <a:ext cx="7886700" cy="523220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Q2</a:t>
            </a:r>
            <a:r>
              <a:rPr kumimoji="1" lang="zh-CN" altLang="en-US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如果存在，能否高效地找到一个稳定匹配？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F0E0DE-325B-C64F-6267-F60828723D66}"/>
              </a:ext>
            </a:extLst>
          </p:cNvPr>
          <p:cNvSpPr txBox="1"/>
          <p:nvPr/>
        </p:nvSpPr>
        <p:spPr>
          <a:xfrm>
            <a:off x="628649" y="1983720"/>
            <a:ext cx="73260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初始状态：</a:t>
            </a:r>
            <a:endParaRPr kumimoji="1" lang="en-US" altLang="zh-CN" sz="2400" b="1" dirty="0">
              <a:solidFill>
                <a:schemeClr val="accent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一开始每个人都没有订婚。假设一个没有订婚的男生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m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向女生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w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求婚（他偏好列表中排名最高的）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女生答应求婚，因为也许她之后再也收不到排名比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m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更高的男生的求婚了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08EF51-040F-FB70-4D5B-4A840809E3FE}"/>
              </a:ext>
            </a:extLst>
          </p:cNvPr>
          <p:cNvSpPr txBox="1"/>
          <p:nvPr/>
        </p:nvSpPr>
        <p:spPr>
          <a:xfrm>
            <a:off x="628649" y="3922712"/>
            <a:ext cx="73260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Q</a:t>
            </a: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这个配对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(m,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w)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是稳定配对吗？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sz="24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A</a:t>
            </a:r>
            <a:r>
              <a:rPr kumimoji="1" lang="zh-CN" altLang="en-US" sz="24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不一定。女生可能会反悔。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7376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B5423-1F3C-EDCB-6AB7-7230537F1DBE}"/>
              </a:ext>
            </a:extLst>
          </p:cNvPr>
          <p:cNvSpPr txBox="1">
            <a:spLocks/>
          </p:cNvSpPr>
          <p:nvPr/>
        </p:nvSpPr>
        <p:spPr>
          <a:xfrm>
            <a:off x="628650" y="2766218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课程说明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4A5F3FCA-3F34-E74B-DA15-B2E6F1FF20F6}"/>
              </a:ext>
            </a:extLst>
          </p:cNvPr>
          <p:cNvCxnSpPr/>
          <p:nvPr/>
        </p:nvCxnSpPr>
        <p:spPr>
          <a:xfrm>
            <a:off x="497150" y="3630967"/>
            <a:ext cx="817633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F90772-55BC-902D-DEF9-2D9446771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7A0B6-B182-2746-AD36-AE1D59DBD9ED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5808F9-954A-F9C2-4E0D-91652F11D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算法设计与分析，</a:t>
            </a:r>
            <a:r>
              <a:rPr kumimoji="1" lang="en-US" altLang="zh-CN"/>
              <a:t>2023</a:t>
            </a:r>
            <a:r>
              <a:rPr kumimoji="1" lang="zh-CN" altLang="en-US"/>
              <a:t>年秋季</a:t>
            </a:r>
          </a:p>
        </p:txBody>
      </p:sp>
    </p:spTree>
    <p:extLst>
      <p:ext uri="{BB962C8B-B14F-4D97-AF65-F5344CB8AC3E}">
        <p14:creationId xmlns:p14="http://schemas.microsoft.com/office/powerpoint/2010/main" val="47916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引例：稳定匹配问题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C65D4-7EDD-7C87-116F-D88179935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0500"/>
            <a:ext cx="7886700" cy="523220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Q2</a:t>
            </a:r>
            <a:r>
              <a:rPr kumimoji="1" lang="zh-CN" altLang="en-US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如果存在，能否高效地找到一个稳定匹配？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F0E0DE-325B-C64F-6267-F60828723D66}"/>
              </a:ext>
            </a:extLst>
          </p:cNvPr>
          <p:cNvSpPr txBox="1"/>
          <p:nvPr/>
        </p:nvSpPr>
        <p:spPr>
          <a:xfrm>
            <a:off x="628649" y="1983720"/>
            <a:ext cx="732607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某种中间状态：</a:t>
            </a:r>
            <a:endParaRPr kumimoji="1" lang="en-US" altLang="zh-CN" sz="2400" b="1" dirty="0">
              <a:solidFill>
                <a:schemeClr val="accent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现在有一些男女生已经订婚了，但还有一些是单身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此时，任意一个单身男生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m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按照他的偏好顺序，向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w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求婚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这时如果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w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也是单身，那么建立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(m,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w)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配对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但如果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w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已经和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m’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订婚，那么她将比较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m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和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m’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，决定是和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m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订婚，还是保持不变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如果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w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和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m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订婚，意味着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m’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变成了单身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092EEC-C218-DF9F-1488-FBC42D89EA2A}"/>
              </a:ext>
            </a:extLst>
          </p:cNvPr>
          <p:cNvSpPr txBox="1"/>
          <p:nvPr/>
        </p:nvSpPr>
        <p:spPr>
          <a:xfrm>
            <a:off x="628649" y="5030708"/>
            <a:ext cx="73260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终止状态：</a:t>
            </a:r>
            <a:endParaRPr kumimoji="1" lang="en-US" altLang="zh-CN" sz="2400" b="1" dirty="0">
              <a:solidFill>
                <a:schemeClr val="accent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当所有男生都不再单身，就形成了一个完美匹配。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9494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Gale-Shapley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C65D4-7EDD-7C87-116F-D88179935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0500"/>
            <a:ext cx="7886700" cy="523220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Q2</a:t>
            </a:r>
            <a:r>
              <a:rPr kumimoji="1" lang="zh-CN" altLang="en-US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如果存在，能否高效地找到一个稳定匹配？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9B908E-0D87-0AA3-FF35-7BF1A7DC1BD5}"/>
              </a:ext>
            </a:extLst>
          </p:cNvPr>
          <p:cNvSpPr txBox="1"/>
          <p:nvPr/>
        </p:nvSpPr>
        <p:spPr>
          <a:xfrm>
            <a:off x="628650" y="1883350"/>
            <a:ext cx="73260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求婚</a:t>
            </a:r>
            <a:r>
              <a:rPr kumimoji="1" lang="en-US" altLang="zh-CN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-</a:t>
            </a: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拒绝算法（</a:t>
            </a:r>
            <a:r>
              <a:rPr kumimoji="1" lang="en-US" altLang="zh-CN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Gale-Shapley</a:t>
            </a: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，</a:t>
            </a:r>
            <a:r>
              <a:rPr kumimoji="1" lang="en-US" altLang="zh-CN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1962</a:t>
            </a: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）</a:t>
            </a:r>
            <a:endParaRPr kumimoji="1" lang="en-US" altLang="zh-CN" sz="2400" b="1" dirty="0">
              <a:solidFill>
                <a:schemeClr val="accent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807C47A-4538-3583-32F0-9CD364C753FC}"/>
                  </a:ext>
                </a:extLst>
              </p:cNvPr>
              <p:cNvSpPr txBox="1"/>
              <p:nvPr/>
            </p:nvSpPr>
            <p:spPr>
              <a:xfrm>
                <a:off x="628651" y="2406570"/>
                <a:ext cx="7326071" cy="313932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285750" indent="-285750">
                  <a:buFont typeface="Arial" panose="020B0604020202020204" pitchFamily="34" charset="0"/>
                  <a:buChar char="•"/>
                  <a:defRPr kumimoji="1" sz="2000">
                    <a:latin typeface="Yuanti SC" panose="02010600040101010101" pitchFamily="2" charset="-122"/>
                    <a:ea typeface="Yuanti SC" panose="02010600040101010101" pitchFamily="2" charset="-122"/>
                  </a:defRPr>
                </a:lvl1pPr>
              </a:lstStyle>
              <a:p>
                <a:pPr marL="0" indent="0">
                  <a:buNone/>
                </a:pPr>
                <a:r>
                  <a:rPr lang="zh-CN" altLang="en-US" sz="1800" b="1" dirty="0"/>
                  <a:t>初始化所有男生</a:t>
                </a:r>
                <a14:m>
                  <m:oMath xmlns:m="http://schemas.openxmlformats.org/officeDocument/2006/math">
                    <m:r>
                      <a:rPr lang="en-US" altLang="zh-CN" sz="1800" b="1" i="0"/>
                      <m:t>𝐦</m:t>
                    </m:r>
                    <m:r>
                      <a:rPr lang="en-US" altLang="zh-CN" sz="1800" b="1" i="0"/>
                      <m:t>∈</m:t>
                    </m:r>
                    <m:r>
                      <a:rPr lang="en-US" altLang="zh-CN" sz="1800" b="1" i="0"/>
                      <m:t>𝐌</m:t>
                    </m:r>
                  </m:oMath>
                </a14:m>
                <a:r>
                  <a:rPr lang="zh-CN" altLang="en-US" sz="1800" b="1" dirty="0"/>
                  <a:t>，女生</a:t>
                </a:r>
                <a14:m>
                  <m:oMath xmlns:m="http://schemas.openxmlformats.org/officeDocument/2006/math">
                    <m:r>
                      <a:rPr lang="en-US" altLang="zh-CN" sz="1800" b="1" i="0"/>
                      <m:t>𝐰</m:t>
                    </m:r>
                    <m:r>
                      <a:rPr lang="en-US" altLang="zh-CN" sz="1800" b="1" i="0"/>
                      <m:t>∈</m:t>
                    </m:r>
                    <m:r>
                      <a:rPr lang="en-US" altLang="zh-CN" sz="1800" b="1" i="0"/>
                      <m:t>𝐖</m:t>
                    </m:r>
                  </m:oMath>
                </a14:m>
                <a:r>
                  <a:rPr lang="zh-CN" altLang="en-US" sz="1800" b="1" dirty="0"/>
                  <a:t>为单身。</a:t>
                </a:r>
                <a:endParaRPr lang="en-US" altLang="zh-CN" sz="1800" b="1" dirty="0"/>
              </a:p>
              <a:p>
                <a:pPr marL="0" indent="0">
                  <a:buNone/>
                </a:pPr>
                <a:r>
                  <a:rPr lang="en-US" altLang="zh-CN" sz="1800" b="1" dirty="0">
                    <a:solidFill>
                      <a:schemeClr val="accent1"/>
                    </a:solidFill>
                  </a:rPr>
                  <a:t>while</a:t>
                </a:r>
                <a:r>
                  <a:rPr lang="zh-CN" altLang="en-US" sz="1800" b="1" dirty="0"/>
                  <a:t>（有男生是单身，并且还没有向每个女生求婚）</a:t>
                </a:r>
                <a:r>
                  <a:rPr lang="en-US" altLang="zh-CN" sz="1800" b="1" dirty="0"/>
                  <a:t>{</a:t>
                </a:r>
              </a:p>
              <a:p>
                <a:pPr marL="0" indent="0">
                  <a:buNone/>
                </a:pPr>
                <a:r>
                  <a:rPr lang="zh-CN" altLang="en-US" sz="1800" b="1" dirty="0"/>
                  <a:t>        选择这样一个男生</a:t>
                </a:r>
                <a:r>
                  <a:rPr lang="en-US" altLang="zh-CN" sz="1800" b="1" dirty="0"/>
                  <a:t>m</a:t>
                </a:r>
              </a:p>
              <a:p>
                <a:pPr marL="0" indent="0">
                  <a:buNone/>
                </a:pPr>
                <a:r>
                  <a:rPr lang="en-US" altLang="zh-CN" sz="1800" b="1" dirty="0"/>
                  <a:t>	w</a:t>
                </a:r>
                <a:r>
                  <a:rPr lang="zh-CN" altLang="en-US" sz="1800" b="1" dirty="0"/>
                  <a:t>是男生还没有求婚的女生中排名最高的</a:t>
                </a:r>
                <a:endParaRPr lang="en-US" altLang="zh-CN" sz="1800" b="1" dirty="0"/>
              </a:p>
              <a:p>
                <a:pPr marL="0" indent="0">
                  <a:buNone/>
                </a:pPr>
                <a:r>
                  <a:rPr lang="en-US" altLang="zh-CN" sz="1800" b="1" dirty="0"/>
                  <a:t>	</a:t>
                </a:r>
                <a:r>
                  <a:rPr lang="en-US" altLang="zh-CN" sz="1800" b="1" dirty="0">
                    <a:solidFill>
                      <a:schemeClr val="accent1"/>
                    </a:solidFill>
                  </a:rPr>
                  <a:t>if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(w</a:t>
                </a:r>
                <a:r>
                  <a:rPr lang="zh-CN" altLang="en-US" sz="1800" b="1" dirty="0"/>
                  <a:t>是单身）</a:t>
                </a:r>
                <a:endParaRPr lang="en-US" altLang="zh-CN" sz="1800" b="1" dirty="0"/>
              </a:p>
              <a:p>
                <a:pPr marL="0" indent="0">
                  <a:buNone/>
                </a:pPr>
                <a:r>
                  <a:rPr lang="en-US" altLang="zh-CN" sz="1800" b="1" dirty="0"/>
                  <a:t>		</a:t>
                </a:r>
                <a:r>
                  <a:rPr lang="zh-CN" altLang="en-US" sz="1800" b="1" dirty="0"/>
                  <a:t>安排</a:t>
                </a:r>
                <a:r>
                  <a:rPr lang="en-US" altLang="zh-CN" sz="1800" b="1" dirty="0"/>
                  <a:t>m</a:t>
                </a:r>
                <a:r>
                  <a:rPr lang="zh-CN" altLang="en-US" sz="1800" b="1" dirty="0"/>
                  <a:t>和</a:t>
                </a:r>
                <a:r>
                  <a:rPr lang="en-US" altLang="zh-CN" sz="1800" b="1" dirty="0"/>
                  <a:t>w</a:t>
                </a:r>
                <a:r>
                  <a:rPr lang="zh-CN" altLang="en-US" sz="1800" b="1" dirty="0"/>
                  <a:t>订婚</a:t>
                </a:r>
                <a:endParaRPr lang="en-US" altLang="zh-CN" sz="1800" b="1" dirty="0"/>
              </a:p>
              <a:p>
                <a:pPr marL="0" indent="0">
                  <a:buNone/>
                </a:pPr>
                <a:r>
                  <a:rPr lang="en-US" altLang="zh-CN" sz="1800" b="1" dirty="0"/>
                  <a:t>	</a:t>
                </a:r>
                <a:r>
                  <a:rPr lang="en-US" altLang="zh-CN" sz="1800" b="1" dirty="0">
                    <a:solidFill>
                      <a:schemeClr val="accent1"/>
                    </a:solidFill>
                  </a:rPr>
                  <a:t>else</a:t>
                </a:r>
                <a:r>
                  <a:rPr lang="zh-CN" altLang="en-US" sz="1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chemeClr val="accent1"/>
                    </a:solidFill>
                  </a:rPr>
                  <a:t>if</a:t>
                </a:r>
                <a:r>
                  <a:rPr lang="zh-CN" altLang="en-US" sz="1800" b="1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800" b="1" dirty="0"/>
                  <a:t>（</a:t>
                </a:r>
                <a:r>
                  <a:rPr lang="en-US" altLang="zh-CN" sz="1800" b="1" dirty="0"/>
                  <a:t>w</a:t>
                </a:r>
                <a:r>
                  <a:rPr lang="zh-CN" altLang="en-US" sz="1800" b="1" dirty="0"/>
                  <a:t>相较现在的未婚夫</a:t>
                </a:r>
                <a:r>
                  <a:rPr lang="en-US" altLang="zh-CN" sz="1800" b="1" dirty="0"/>
                  <a:t>m’</a:t>
                </a:r>
                <a:r>
                  <a:rPr lang="zh-CN" altLang="en-US" sz="1800" b="1" dirty="0"/>
                  <a:t>更喜欢</a:t>
                </a:r>
                <a:r>
                  <a:rPr lang="en-US" altLang="zh-CN" sz="1800" b="1" dirty="0"/>
                  <a:t>m</a:t>
                </a:r>
                <a:r>
                  <a:rPr lang="zh-CN" altLang="en-US" sz="1800" b="1" dirty="0"/>
                  <a:t>）</a:t>
                </a:r>
                <a:endParaRPr lang="en-US" altLang="zh-CN" sz="1800" b="1" dirty="0"/>
              </a:p>
              <a:p>
                <a:pPr marL="0" indent="0">
                  <a:buNone/>
                </a:pPr>
                <a:r>
                  <a:rPr lang="en-US" altLang="zh-CN" sz="1800" b="1" dirty="0"/>
                  <a:t>		</a:t>
                </a:r>
                <a:r>
                  <a:rPr lang="zh-CN" altLang="en-US" sz="1800" b="1" dirty="0"/>
                  <a:t>安排</a:t>
                </a:r>
                <a:r>
                  <a:rPr lang="en-US" altLang="zh-CN" sz="1800" b="1" dirty="0"/>
                  <a:t>m</a:t>
                </a:r>
                <a:r>
                  <a:rPr lang="zh-CN" altLang="en-US" sz="1800" b="1" dirty="0"/>
                  <a:t>和</a:t>
                </a:r>
                <a:r>
                  <a:rPr lang="en-US" altLang="zh-CN" sz="1800" b="1" dirty="0"/>
                  <a:t>w</a:t>
                </a:r>
                <a:r>
                  <a:rPr lang="zh-CN" altLang="en-US" sz="1800" b="1" dirty="0"/>
                  <a:t>订婚，</a:t>
                </a:r>
                <a:r>
                  <a:rPr lang="en-US" altLang="zh-CN" sz="1800" b="1" dirty="0"/>
                  <a:t>m’</a:t>
                </a:r>
                <a:r>
                  <a:rPr lang="zh-CN" altLang="en-US" sz="1800" b="1" dirty="0"/>
                  <a:t>变成单身</a:t>
                </a:r>
                <a:endParaRPr lang="en-US" altLang="zh-CN" sz="1800" b="1" dirty="0"/>
              </a:p>
              <a:p>
                <a:pPr marL="0" indent="0">
                  <a:buNone/>
                </a:pPr>
                <a:r>
                  <a:rPr lang="en-US" altLang="zh-CN" sz="1800" b="1" dirty="0"/>
                  <a:t>	</a:t>
                </a:r>
                <a:r>
                  <a:rPr lang="en-US" altLang="zh-CN" sz="1800" b="1" dirty="0">
                    <a:solidFill>
                      <a:schemeClr val="accent1"/>
                    </a:solidFill>
                  </a:rPr>
                  <a:t>else</a:t>
                </a:r>
              </a:p>
              <a:p>
                <a:pPr marL="0" indent="0">
                  <a:buNone/>
                </a:pPr>
                <a:r>
                  <a:rPr lang="en-US" altLang="zh-CN" sz="1800" b="1" dirty="0"/>
                  <a:t>		w</a:t>
                </a:r>
                <a:r>
                  <a:rPr lang="zh-CN" altLang="en-US" sz="1800" b="1" dirty="0"/>
                  <a:t>拒绝</a:t>
                </a:r>
                <a:r>
                  <a:rPr lang="en-US" altLang="zh-CN" sz="1800" b="1" dirty="0"/>
                  <a:t>m</a:t>
                </a:r>
              </a:p>
              <a:p>
                <a:pPr marL="0" indent="0">
                  <a:buNone/>
                </a:pPr>
                <a:r>
                  <a:rPr lang="en-US" altLang="zh-CN" sz="1800" b="1" dirty="0"/>
                  <a:t>}</a:t>
                </a: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807C47A-4538-3583-32F0-9CD364C75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1" y="2406570"/>
                <a:ext cx="7326071" cy="31393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5022FCEE-70C6-E147-2EE7-443D5A1B2559}"/>
              </a:ext>
            </a:extLst>
          </p:cNvPr>
          <p:cNvSpPr txBox="1"/>
          <p:nvPr/>
        </p:nvSpPr>
        <p:spPr>
          <a:xfrm>
            <a:off x="628650" y="5535623"/>
            <a:ext cx="73260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Q3</a:t>
            </a:r>
            <a:r>
              <a:rPr kumimoji="1" lang="zh-CN" altLang="en-US" sz="24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算法能否得到一个匹配，这个匹配是完美匹配吗？是稳定匹配吗？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131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右箭头 11">
            <a:extLst>
              <a:ext uri="{FF2B5EF4-FFF2-40B4-BE49-F238E27FC236}">
                <a16:creationId xmlns:a16="http://schemas.microsoft.com/office/drawing/2014/main" id="{0B5AD87B-FF69-1A51-F730-AC927BC2201B}"/>
              </a:ext>
            </a:extLst>
          </p:cNvPr>
          <p:cNvSpPr/>
          <p:nvPr/>
        </p:nvSpPr>
        <p:spPr>
          <a:xfrm>
            <a:off x="776377" y="1885352"/>
            <a:ext cx="7738972" cy="195855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算法的分析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C65D4-7EDD-7C87-116F-D88179935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0500"/>
            <a:ext cx="7886700" cy="523220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Q2</a:t>
            </a:r>
            <a:r>
              <a:rPr kumimoji="1" lang="zh-CN" altLang="en-US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如果存在，能否高效地找到一个稳定匹配？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FC9213E-E489-1464-707B-67626BB9303A}"/>
              </a:ext>
            </a:extLst>
          </p:cNvPr>
          <p:cNvSpPr/>
          <p:nvPr/>
        </p:nvSpPr>
        <p:spPr>
          <a:xfrm>
            <a:off x="1052421" y="2225259"/>
            <a:ext cx="2018581" cy="128185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S1: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算法能否终止？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76435439-4D0C-3073-9952-B354DF5C30F5}"/>
              </a:ext>
            </a:extLst>
          </p:cNvPr>
          <p:cNvSpPr/>
          <p:nvPr/>
        </p:nvSpPr>
        <p:spPr>
          <a:xfrm>
            <a:off x="3562709" y="2225258"/>
            <a:ext cx="2018581" cy="128185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S2: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算法能否得到一个完美匹配？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FC68A385-BDCC-A88B-90AE-FA9FC18E7348}"/>
              </a:ext>
            </a:extLst>
          </p:cNvPr>
          <p:cNvSpPr/>
          <p:nvPr/>
        </p:nvSpPr>
        <p:spPr>
          <a:xfrm>
            <a:off x="6072997" y="2225258"/>
            <a:ext cx="2018581" cy="128185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S3: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算法能否得到一个稳定匹配？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CA981A8-338F-6F96-DFF0-3BF7ED2EF06A}"/>
              </a:ext>
            </a:extLst>
          </p:cNvPr>
          <p:cNvSpPr txBox="1">
            <a:spLocks/>
          </p:cNvSpPr>
          <p:nvPr/>
        </p:nvSpPr>
        <p:spPr>
          <a:xfrm>
            <a:off x="628649" y="3758094"/>
            <a:ext cx="7886700" cy="1281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O1</a:t>
            </a: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男生是按照降序方式向女生求婚的。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O2</a:t>
            </a: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女生订婚后，不会变为单身，只会“迁移”，而且越迁移越高。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内容占位符 2">
                <a:extLst>
                  <a:ext uri="{FF2B5EF4-FFF2-40B4-BE49-F238E27FC236}">
                    <a16:creationId xmlns:a16="http://schemas.microsoft.com/office/drawing/2014/main" id="{A3461721-189F-A33F-CAE8-E9FCBFA49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49" y="5135890"/>
                <a:ext cx="7886700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sz="2400" b="1" dirty="0">
                    <a:solidFill>
                      <a:srgbClr val="FF0000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</a:rPr>
                  <a:t>S1</a:t>
                </a:r>
                <a:r>
                  <a:rPr kumimoji="1" lang="zh-CN" altLang="en-US" sz="2400" b="1" dirty="0">
                    <a:solidFill>
                      <a:srgbClr val="FF0000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</a:rPr>
                  <a:t>：</a:t>
                </a:r>
                <a:r>
                  <a:rPr kumimoji="1" lang="zh-CN" altLang="en-US" sz="2400" b="1" dirty="0">
                    <a:solidFill>
                      <a:schemeClr val="accent1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</a:rPr>
                  <a:t>算法在至多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Yuanti SC" panose="02010600040101010101" pitchFamily="2" charset="-122"/>
                          </a:rPr>
                        </m:ctrlPr>
                      </m:sSupPr>
                      <m:e>
                        <m:r>
                          <a:rPr kumimoji="1" lang="en-US" altLang="zh-CN" sz="24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Yuanti SC" panose="02010600040101010101" pitchFamily="2" charset="-122"/>
                          </a:rPr>
                          <m:t>𝒏</m:t>
                        </m:r>
                      </m:e>
                      <m:sup>
                        <m:r>
                          <a:rPr kumimoji="1" lang="en-US" altLang="zh-CN" sz="24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Yuanti SC" panose="02010600040101010101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1" lang="zh-CN" altLang="en-US" sz="2400" b="1" dirty="0">
                    <a:solidFill>
                      <a:schemeClr val="accent1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</a:rPr>
                  <a:t>次</a:t>
                </a:r>
                <a:r>
                  <a:rPr kumimoji="1" lang="en-US" altLang="zh-CN" sz="2400" b="1" dirty="0">
                    <a:solidFill>
                      <a:schemeClr val="accent1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</a:rPr>
                  <a:t>while</a:t>
                </a:r>
                <a:r>
                  <a:rPr kumimoji="1" lang="zh-CN" altLang="en-US" sz="2400" b="1" dirty="0">
                    <a:solidFill>
                      <a:schemeClr val="accent1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</a:rPr>
                  <a:t>迭代后就会终止。</a:t>
                </a:r>
                <a:endParaRPr kumimoji="1" lang="en-US" altLang="zh-CN" sz="2400" b="1" dirty="0">
                  <a:latin typeface="Yuanti SC" panose="02010600040101010101" pitchFamily="2" charset="-122"/>
                  <a:ea typeface="Yuanti SC" panose="02010600040101010101" pitchFamily="2" charset="-122"/>
                </a:endParaRPr>
              </a:p>
            </p:txBody>
          </p:sp>
        </mc:Choice>
        <mc:Fallback>
          <p:sp>
            <p:nvSpPr>
              <p:cNvPr id="14" name="内容占位符 2">
                <a:extLst>
                  <a:ext uri="{FF2B5EF4-FFF2-40B4-BE49-F238E27FC236}">
                    <a16:creationId xmlns:a16="http://schemas.microsoft.com/office/drawing/2014/main" id="{A3461721-189F-A33F-CAE8-E9FCBFA4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5135890"/>
                <a:ext cx="7886700" cy="523220"/>
              </a:xfrm>
              <a:prstGeom prst="rect">
                <a:avLst/>
              </a:prstGeom>
              <a:blipFill>
                <a:blip r:embed="rId3"/>
                <a:stretch>
                  <a:fillRect l="-1286" t="-14286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398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右箭头 11">
            <a:extLst>
              <a:ext uri="{FF2B5EF4-FFF2-40B4-BE49-F238E27FC236}">
                <a16:creationId xmlns:a16="http://schemas.microsoft.com/office/drawing/2014/main" id="{0B5AD87B-FF69-1A51-F730-AC927BC2201B}"/>
              </a:ext>
            </a:extLst>
          </p:cNvPr>
          <p:cNvSpPr/>
          <p:nvPr/>
        </p:nvSpPr>
        <p:spPr>
          <a:xfrm>
            <a:off x="776377" y="1885352"/>
            <a:ext cx="7738972" cy="195855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算法的分析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C65D4-7EDD-7C87-116F-D88179935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0500"/>
            <a:ext cx="7886700" cy="523220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Q2</a:t>
            </a:r>
            <a:r>
              <a:rPr kumimoji="1" lang="zh-CN" altLang="en-US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如果存在，能否高效地找到一个稳定匹配？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FC9213E-E489-1464-707B-67626BB9303A}"/>
              </a:ext>
            </a:extLst>
          </p:cNvPr>
          <p:cNvSpPr/>
          <p:nvPr/>
        </p:nvSpPr>
        <p:spPr>
          <a:xfrm>
            <a:off x="1052421" y="2225259"/>
            <a:ext cx="2018581" cy="128185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S1: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算法能否终止？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76435439-4D0C-3073-9952-B354DF5C30F5}"/>
              </a:ext>
            </a:extLst>
          </p:cNvPr>
          <p:cNvSpPr/>
          <p:nvPr/>
        </p:nvSpPr>
        <p:spPr>
          <a:xfrm>
            <a:off x="3562709" y="2225258"/>
            <a:ext cx="2018581" cy="128185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S2: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算法能否得到一个完美匹配？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FC68A385-BDCC-A88B-90AE-FA9FC18E7348}"/>
              </a:ext>
            </a:extLst>
          </p:cNvPr>
          <p:cNvSpPr/>
          <p:nvPr/>
        </p:nvSpPr>
        <p:spPr>
          <a:xfrm>
            <a:off x="6072997" y="2225258"/>
            <a:ext cx="2018581" cy="128185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S3: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算法能否得到一个稳定匹配？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CA981A8-338F-6F96-DFF0-3BF7ED2EF06A}"/>
              </a:ext>
            </a:extLst>
          </p:cNvPr>
          <p:cNvSpPr txBox="1">
            <a:spLocks/>
          </p:cNvSpPr>
          <p:nvPr/>
        </p:nvSpPr>
        <p:spPr>
          <a:xfrm>
            <a:off x="628649" y="3758093"/>
            <a:ext cx="7886700" cy="2261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O3</a:t>
            </a: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算法执行过程中，如果一个男生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m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是单身，一定存在一个他还没有求婚过的女生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w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Proof</a:t>
            </a: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假设此时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m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已经向所有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n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个女生求过婚，根据算法，女生一旦被求婚就会保持订婚状态，那么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n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个女生都处于订婚状态，也就是需要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n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个男生与之配对。然而，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m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没有订婚，也就是需要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n+1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个男生才能满足假设。存在矛盾。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7932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右箭头 11">
            <a:extLst>
              <a:ext uri="{FF2B5EF4-FFF2-40B4-BE49-F238E27FC236}">
                <a16:creationId xmlns:a16="http://schemas.microsoft.com/office/drawing/2014/main" id="{0B5AD87B-FF69-1A51-F730-AC927BC2201B}"/>
              </a:ext>
            </a:extLst>
          </p:cNvPr>
          <p:cNvSpPr/>
          <p:nvPr/>
        </p:nvSpPr>
        <p:spPr>
          <a:xfrm>
            <a:off x="776377" y="1885352"/>
            <a:ext cx="7738972" cy="195855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算法的分析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C65D4-7EDD-7C87-116F-D88179935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0500"/>
            <a:ext cx="7886700" cy="523220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Q2</a:t>
            </a:r>
            <a:r>
              <a:rPr kumimoji="1" lang="zh-CN" altLang="en-US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如果存在，能否高效地找到一个稳定匹配？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FC9213E-E489-1464-707B-67626BB9303A}"/>
              </a:ext>
            </a:extLst>
          </p:cNvPr>
          <p:cNvSpPr/>
          <p:nvPr/>
        </p:nvSpPr>
        <p:spPr>
          <a:xfrm>
            <a:off x="1052421" y="2225259"/>
            <a:ext cx="2018581" cy="128185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S1: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算法能否终止？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76435439-4D0C-3073-9952-B354DF5C30F5}"/>
              </a:ext>
            </a:extLst>
          </p:cNvPr>
          <p:cNvSpPr/>
          <p:nvPr/>
        </p:nvSpPr>
        <p:spPr>
          <a:xfrm>
            <a:off x="3562709" y="2225258"/>
            <a:ext cx="2018581" cy="128185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S2: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算法能否得到一个完美匹配？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FC68A385-BDCC-A88B-90AE-FA9FC18E7348}"/>
              </a:ext>
            </a:extLst>
          </p:cNvPr>
          <p:cNvSpPr/>
          <p:nvPr/>
        </p:nvSpPr>
        <p:spPr>
          <a:xfrm>
            <a:off x="6072997" y="2225258"/>
            <a:ext cx="2018581" cy="128185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S3: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算法能否得到一个稳定匹配？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CA981A8-338F-6F96-DFF0-3BF7ED2EF06A}"/>
              </a:ext>
            </a:extLst>
          </p:cNvPr>
          <p:cNvSpPr txBox="1">
            <a:spLocks/>
          </p:cNvSpPr>
          <p:nvPr/>
        </p:nvSpPr>
        <p:spPr>
          <a:xfrm>
            <a:off x="628649" y="3758093"/>
            <a:ext cx="7886700" cy="2261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O4</a:t>
            </a: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算法终止时返回的配对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S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是一个完美配对。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Proof</a:t>
            </a: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假设算法终止时有一个男生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m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是单身的。根据算法，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m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已经向所有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n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个女生求过婚了。然而根据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O3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，不可能存在这样一个向所有女生求过婚仍单身的男生。因此，算法终止时，所有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n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个男生都有配对。再根据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O2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，所有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n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个女生都有配对。因此，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S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是一个完美配对。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757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右箭头 11">
            <a:extLst>
              <a:ext uri="{FF2B5EF4-FFF2-40B4-BE49-F238E27FC236}">
                <a16:creationId xmlns:a16="http://schemas.microsoft.com/office/drawing/2014/main" id="{0B5AD87B-FF69-1A51-F730-AC927BC2201B}"/>
              </a:ext>
            </a:extLst>
          </p:cNvPr>
          <p:cNvSpPr/>
          <p:nvPr/>
        </p:nvSpPr>
        <p:spPr>
          <a:xfrm>
            <a:off x="776377" y="1885352"/>
            <a:ext cx="7738972" cy="195855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算法的分析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C65D4-7EDD-7C87-116F-D88179935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0500"/>
            <a:ext cx="7886700" cy="523220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Q2</a:t>
            </a:r>
            <a:r>
              <a:rPr kumimoji="1" lang="zh-CN" altLang="en-US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如果存在，能否高效地找到一个稳定匹配？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FC9213E-E489-1464-707B-67626BB9303A}"/>
              </a:ext>
            </a:extLst>
          </p:cNvPr>
          <p:cNvSpPr/>
          <p:nvPr/>
        </p:nvSpPr>
        <p:spPr>
          <a:xfrm>
            <a:off x="1052421" y="2225259"/>
            <a:ext cx="2018581" cy="128185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S1: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算法能否终止？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76435439-4D0C-3073-9952-B354DF5C30F5}"/>
              </a:ext>
            </a:extLst>
          </p:cNvPr>
          <p:cNvSpPr/>
          <p:nvPr/>
        </p:nvSpPr>
        <p:spPr>
          <a:xfrm>
            <a:off x="3562709" y="2225258"/>
            <a:ext cx="2018581" cy="128185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S2: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算法能否得到一个完美匹配？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FC68A385-BDCC-A88B-90AE-FA9FC18E7348}"/>
              </a:ext>
            </a:extLst>
          </p:cNvPr>
          <p:cNvSpPr/>
          <p:nvPr/>
        </p:nvSpPr>
        <p:spPr>
          <a:xfrm>
            <a:off x="6072997" y="2225258"/>
            <a:ext cx="2018581" cy="128185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S3: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算法能否得到一个稳定匹配？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CA981A8-338F-6F96-DFF0-3BF7ED2EF06A}"/>
              </a:ext>
            </a:extLst>
          </p:cNvPr>
          <p:cNvSpPr txBox="1">
            <a:spLocks/>
          </p:cNvSpPr>
          <p:nvPr/>
        </p:nvSpPr>
        <p:spPr>
          <a:xfrm>
            <a:off x="628649" y="3758093"/>
            <a:ext cx="7886700" cy="2261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O5</a:t>
            </a: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S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是一个稳定配对。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Proof</a:t>
            </a: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假设有一个不稳定的配对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A-Z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：他们相对于匹配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S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的结果，更喜欢彼此。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0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算法的分析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C65D4-7EDD-7C87-116F-D88179935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0500"/>
            <a:ext cx="7886700" cy="523220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Q2</a:t>
            </a:r>
            <a:r>
              <a:rPr kumimoji="1" lang="zh-CN" altLang="en-US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如果存在，能否高效地找到一个稳定匹配？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CA981A8-338F-6F96-DFF0-3BF7ED2EF06A}"/>
              </a:ext>
            </a:extLst>
          </p:cNvPr>
          <p:cNvSpPr txBox="1">
            <a:spLocks/>
          </p:cNvSpPr>
          <p:nvPr/>
        </p:nvSpPr>
        <p:spPr>
          <a:xfrm>
            <a:off x="628650" y="2050063"/>
            <a:ext cx="7886700" cy="4276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O5</a:t>
            </a: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S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是一个稳定配对。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Proof</a:t>
            </a: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假设有一个不稳定的配对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A-Z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：他们相对于匹配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S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的结果，更喜欢彼此。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Case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1: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Z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从未向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A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求过婚。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	→Z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相较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A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更喜欢他现在的对象。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Case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2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Z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向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A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求过婚。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	→A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拒绝了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Z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（马上或者后来）。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	→A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更喜欢她现在的对象。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无论哪种情形，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A-Z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都是稳定的。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77097BE-D658-0F0D-4255-962EEC595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801034"/>
              </p:ext>
            </p:extLst>
          </p:nvPr>
        </p:nvGraphicFramePr>
        <p:xfrm>
          <a:off x="7108167" y="3429000"/>
          <a:ext cx="170982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9826">
                  <a:extLst>
                    <a:ext uri="{9D8B030D-6E8A-4147-A177-3AD203B41FA5}">
                      <a16:colId xmlns:a16="http://schemas.microsoft.com/office/drawing/2014/main" val="42422934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Amy-Yancey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855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Bertha-Zeus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41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…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805669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B817B9A6-26B4-13F5-E429-C97C2DEFB5AC}"/>
              </a:ext>
            </a:extLst>
          </p:cNvPr>
          <p:cNvSpPr txBox="1"/>
          <p:nvPr/>
        </p:nvSpPr>
        <p:spPr>
          <a:xfrm>
            <a:off x="7805825" y="3028890"/>
            <a:ext cx="2933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S</a:t>
            </a:r>
            <a:endParaRPr lang="zh-CN" altLang="en-US" sz="2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47DC648-64EC-0D6F-AB20-5D72D252EC36}"/>
              </a:ext>
            </a:extLst>
          </p:cNvPr>
          <p:cNvSpPr txBox="1"/>
          <p:nvPr/>
        </p:nvSpPr>
        <p:spPr>
          <a:xfrm>
            <a:off x="5206645" y="2993325"/>
            <a:ext cx="2502608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Font typeface="Arial" panose="020B0604020202020204" pitchFamily="34" charset="0"/>
              <a:buNone/>
              <a:defRPr kumimoji="1" b="1">
                <a:latin typeface="Yuanti SC" panose="02010600040101010101" pitchFamily="2" charset="-122"/>
                <a:ea typeface="Yuanti SC" panose="02010600040101010101" pitchFamily="2" charset="-122"/>
              </a:defRPr>
            </a:lvl1pPr>
          </a:lstStyle>
          <a:p>
            <a:r>
              <a:rPr lang="zh-CN" altLang="en-US" b="0" dirty="0"/>
              <a:t>男生求婚顺序是递减的</a:t>
            </a:r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0395D878-C787-7C23-AD4C-19651AA43CA5}"/>
              </a:ext>
            </a:extLst>
          </p:cNvPr>
          <p:cNvCxnSpPr/>
          <p:nvPr/>
        </p:nvCxnSpPr>
        <p:spPr>
          <a:xfrm rot="5400000">
            <a:off x="4708169" y="3279893"/>
            <a:ext cx="603849" cy="39310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E511F132-8C60-C90A-64BE-A7A53983C81C}"/>
              </a:ext>
            </a:extLst>
          </p:cNvPr>
          <p:cNvSpPr txBox="1"/>
          <p:nvPr/>
        </p:nvSpPr>
        <p:spPr>
          <a:xfrm>
            <a:off x="5988481" y="5276954"/>
            <a:ext cx="181734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Font typeface="Arial" panose="020B0604020202020204" pitchFamily="34" charset="0"/>
              <a:buNone/>
              <a:defRPr kumimoji="1" b="1">
                <a:latin typeface="Yuanti SC" panose="02010600040101010101" pitchFamily="2" charset="-122"/>
                <a:ea typeface="Yuanti SC" panose="02010600040101010101" pitchFamily="2" charset="-122"/>
              </a:defRPr>
            </a:lvl1pPr>
          </a:lstStyle>
          <a:p>
            <a:r>
              <a:rPr lang="zh-CN" altLang="en-US" b="0" dirty="0"/>
              <a:t>女生只会“迁移”</a:t>
            </a:r>
          </a:p>
        </p:txBody>
      </p: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D7755029-F980-0DF8-C658-DEF6DDCB7B02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>
            <a:off x="5206645" y="5397500"/>
            <a:ext cx="781836" cy="641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639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C65D4-7EDD-7C87-116F-D88179935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0500"/>
            <a:ext cx="7886700" cy="954896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稳定匹配问题：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给定</a:t>
            </a:r>
            <a:r>
              <a:rPr kumimoji="1"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n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个男生和</a:t>
            </a:r>
            <a:r>
              <a:rPr kumimoji="1"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n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个女生，和他们的偏好，找到一个稳定匹配。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B817D56-C633-22E5-9902-7171015AC11A}"/>
              </a:ext>
            </a:extLst>
          </p:cNvPr>
          <p:cNvSpPr txBox="1">
            <a:spLocks/>
          </p:cNvSpPr>
          <p:nvPr/>
        </p:nvSpPr>
        <p:spPr>
          <a:xfrm>
            <a:off x="628650" y="2474104"/>
            <a:ext cx="7886700" cy="954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Gale-Shapley</a:t>
            </a:r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算法：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对任意的问题实例，都能找到一个稳定匹配。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7CFE04AA-8CA6-4725-1931-A32CFA2DCFF4}"/>
              </a:ext>
            </a:extLst>
          </p:cNvPr>
          <p:cNvSpPr txBox="1">
            <a:spLocks/>
          </p:cNvSpPr>
          <p:nvPr/>
        </p:nvSpPr>
        <p:spPr>
          <a:xfrm>
            <a:off x="628649" y="3487709"/>
            <a:ext cx="7886700" cy="14811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Q</a:t>
            </a:r>
            <a:r>
              <a:rPr kumimoji="1" lang="zh-CN" altLang="en-US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如何高效地实现</a:t>
            </a:r>
            <a:r>
              <a:rPr kumimoji="1" lang="en-US" altLang="zh-CN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算法？</a:t>
            </a:r>
            <a:endParaRPr kumimoji="1" lang="en-US" altLang="zh-CN" b="1" dirty="0">
              <a:solidFill>
                <a:schemeClr val="accent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Q</a:t>
            </a:r>
            <a:r>
              <a:rPr kumimoji="1" lang="zh-CN" altLang="en-US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如果存在多个稳定匹配，</a:t>
            </a:r>
            <a:r>
              <a:rPr kumimoji="1" lang="en-US" altLang="zh-CN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算法找到的是哪一个？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8440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高效实现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3C65D4-7EDD-7C87-116F-D88179935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60500"/>
                <a:ext cx="7886700" cy="639673"/>
              </a:xfrm>
            </p:spPr>
            <p:txBody>
              <a:bodyPr>
                <a:noAutofit/>
              </a:bodyPr>
              <a:lstStyle/>
              <a:p>
                <a:r>
                  <a:rPr kumimoji="1" lang="zh-CN" altLang="en-US" b="1" dirty="0">
                    <a:solidFill>
                      <a:schemeClr val="accent1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</a:rPr>
                  <a:t>时间效率：</a:t>
                </a:r>
                <a:r>
                  <a:rPr kumimoji="1" lang="en-US" altLang="zh-CN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G-S</a:t>
                </a:r>
                <a:r>
                  <a:rPr kumimoji="1" lang="zh-CN" altLang="en-US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算法需要执行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ea typeface="Yuanti SC" panose="02010600040101010101" pitchFamily="2" charset="-122"/>
                      </a:rPr>
                      <m:t>𝑶</m:t>
                    </m:r>
                    <m:d>
                      <m:dPr>
                        <m:ctrlPr>
                          <a:rPr kumimoji="1" lang="en-US" altLang="zh-CN" b="1" i="1" dirty="0" smtClean="0">
                            <a:latin typeface="Cambria Math" panose="02040503050406030204" pitchFamily="18" charset="0"/>
                            <a:ea typeface="Yuanti SC" panose="02010600040101010101" pitchFamily="2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1" i="1" dirty="0" smtClean="0">
                                <a:latin typeface="Cambria Math" panose="02040503050406030204" pitchFamily="18" charset="0"/>
                                <a:ea typeface="Yuanti SC" panose="02010600040101010101" pitchFamily="2" charset="-122"/>
                              </a:rPr>
                            </m:ctrlPr>
                          </m:sSupPr>
                          <m:e>
                            <m:r>
                              <a:rPr kumimoji="1" lang="en-US" altLang="zh-CN" b="1" i="1" dirty="0" smtClean="0">
                                <a:latin typeface="Cambria Math" panose="02040503050406030204" pitchFamily="18" charset="0"/>
                                <a:ea typeface="Yuanti SC" panose="02010600040101010101" pitchFamily="2" charset="-122"/>
                              </a:rPr>
                              <m:t>𝒏</m:t>
                            </m:r>
                          </m:e>
                          <m:sup>
                            <m:r>
                              <a:rPr kumimoji="1" lang="en-US" altLang="zh-CN" b="1" i="1" dirty="0" smtClean="0">
                                <a:latin typeface="Cambria Math" panose="02040503050406030204" pitchFamily="18" charset="0"/>
                                <a:ea typeface="Yuanti SC" panose="02010600040101010101" pitchFamily="2" charset="-122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zh-CN" altLang="en-US" b="1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的时间。</a:t>
                </a:r>
                <a:endParaRPr kumimoji="1" lang="en-US" altLang="zh-CN" b="1" dirty="0">
                  <a:latin typeface="Yuanti SC" panose="02010600040101010101" pitchFamily="2" charset="-122"/>
                  <a:ea typeface="Yuanti SC" panose="02010600040101010101" pitchFamily="2" charset="-122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3C65D4-7EDD-7C87-116F-D88179935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0500"/>
                <a:ext cx="7886700" cy="639673"/>
              </a:xfrm>
              <a:blipFill>
                <a:blip r:embed="rId3"/>
                <a:stretch>
                  <a:fillRect l="-1608" t="-9804"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B817D56-C633-22E5-9902-7171015AC11A}"/>
              </a:ext>
            </a:extLst>
          </p:cNvPr>
          <p:cNvSpPr txBox="1">
            <a:spLocks/>
          </p:cNvSpPr>
          <p:nvPr/>
        </p:nvSpPr>
        <p:spPr>
          <a:xfrm>
            <a:off x="628649" y="2230636"/>
            <a:ext cx="7886700" cy="954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基本状态：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选用合适的数据结构来存储算法涉及的数据。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7CFE04AA-8CA6-4725-1931-A32CFA2DCFF4}"/>
              </a:ext>
            </a:extLst>
          </p:cNvPr>
          <p:cNvSpPr txBox="1">
            <a:spLocks/>
          </p:cNvSpPr>
          <p:nvPr/>
        </p:nvSpPr>
        <p:spPr>
          <a:xfrm>
            <a:off x="628649" y="3185531"/>
            <a:ext cx="7886700" cy="1679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维护一个单身男生的列表，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e.g.,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 队列。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维护两个数组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wife[m]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和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husband[w]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1143000" lvl="1" indent="-457200"/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如果没有配对，元素记为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0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；</a:t>
            </a:r>
            <a:endParaRPr kumimoji="1" lang="en-US" altLang="zh-CN" sz="20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1143000" lvl="1" indent="-457200"/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如果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m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和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w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匹配，记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wife[m]=w,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husband[w]=m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。</a:t>
            </a:r>
            <a:endParaRPr kumimoji="1" lang="en-US" altLang="zh-CN" sz="20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D9B0982-90DF-A527-F5B4-98E99B8FBDEA}"/>
              </a:ext>
            </a:extLst>
          </p:cNvPr>
          <p:cNvSpPr txBox="1">
            <a:spLocks/>
          </p:cNvSpPr>
          <p:nvPr/>
        </p:nvSpPr>
        <p:spPr>
          <a:xfrm>
            <a:off x="628649" y="4789805"/>
            <a:ext cx="7886700" cy="1566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男生求婚</a:t>
            </a:r>
            <a:endParaRPr kumimoji="1" lang="en-US" altLang="zh-CN" b="1" dirty="0">
              <a:solidFill>
                <a:schemeClr val="accent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每个男生维护一个女生偏好列表，这个列表是降序的；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使用一个数组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count[m]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记录男生求婚的次数。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3612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高效实现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D9B0982-90DF-A527-F5B4-98E99B8FBDEA}"/>
              </a:ext>
            </a:extLst>
          </p:cNvPr>
          <p:cNvSpPr txBox="1">
            <a:spLocks/>
          </p:cNvSpPr>
          <p:nvPr/>
        </p:nvSpPr>
        <p:spPr>
          <a:xfrm>
            <a:off x="628650" y="1330037"/>
            <a:ext cx="7886700" cy="1566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女生拒绝</a:t>
            </a:r>
            <a:r>
              <a:rPr kumimoji="1" lang="en-US" altLang="zh-CN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/</a:t>
            </a:r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接受</a:t>
            </a:r>
            <a:endParaRPr kumimoji="1" lang="en-US" altLang="zh-CN" b="1" dirty="0">
              <a:solidFill>
                <a:schemeClr val="accent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每个女生维护一个偏好列表，这个列表是逆序的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这么做的目的是经过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O(n)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的预处理后，每次查询都是常熟时间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8C350E3-5ABB-9A8D-5BB3-141A85A2A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415748"/>
              </p:ext>
            </p:extLst>
          </p:nvPr>
        </p:nvGraphicFramePr>
        <p:xfrm>
          <a:off x="1213449" y="3214245"/>
          <a:ext cx="6095997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315756239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495218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84921849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94642127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79500629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22381542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48152666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58130043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558393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Amy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1</a:t>
                      </a:r>
                      <a:r>
                        <a:rPr lang="en-US" altLang="zh-CN" b="1" i="0" baseline="3000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st</a:t>
                      </a:r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2</a:t>
                      </a:r>
                      <a:r>
                        <a:rPr lang="en-US" altLang="zh-CN" b="1" i="0" baseline="3000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nd</a:t>
                      </a:r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3</a:t>
                      </a:r>
                      <a:r>
                        <a:rPr lang="en-US" altLang="zh-CN" b="1" i="0" baseline="3000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rd</a:t>
                      </a:r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4</a:t>
                      </a:r>
                      <a:r>
                        <a:rPr lang="en-US" altLang="zh-CN" b="1" i="0" baseline="3000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th</a:t>
                      </a:r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5</a:t>
                      </a:r>
                      <a:r>
                        <a:rPr lang="en-US" altLang="zh-CN" b="1" i="0" baseline="3000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th</a:t>
                      </a:r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6</a:t>
                      </a:r>
                      <a:r>
                        <a:rPr lang="en-US" altLang="zh-CN" b="1" i="0" baseline="3000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th</a:t>
                      </a:r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7</a:t>
                      </a:r>
                      <a:r>
                        <a:rPr lang="en-US" altLang="zh-CN" b="1" i="0" baseline="3000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th</a:t>
                      </a:r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8</a:t>
                      </a:r>
                      <a:r>
                        <a:rPr lang="en-US" altLang="zh-CN" b="1" i="0" baseline="3000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th</a:t>
                      </a:r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070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Pref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8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3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7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1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4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5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6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2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009325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CE89C16-CC21-BD61-52D3-E40B722AAB08}"/>
              </a:ext>
            </a:extLst>
          </p:cNvPr>
          <p:cNvSpPr txBox="1"/>
          <p:nvPr/>
        </p:nvSpPr>
        <p:spPr>
          <a:xfrm>
            <a:off x="3199321" y="4273588"/>
            <a:ext cx="2450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for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b="1" dirty="0" err="1">
                <a:latin typeface="Yuanti SC" panose="02010600040101010101" pitchFamily="2" charset="-122"/>
                <a:ea typeface="Yuanti SC" panose="02010600040101010101" pitchFamily="2" charset="-122"/>
              </a:rPr>
              <a:t>i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=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1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to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n</a:t>
            </a:r>
          </a:p>
          <a:p>
            <a:r>
              <a:rPr kumimoji="1"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	inverse[</a:t>
            </a:r>
            <a:r>
              <a:rPr kumimoji="1" lang="en-US" altLang="zh-CN" b="1" dirty="0" err="1">
                <a:latin typeface="Yuanti SC" panose="02010600040101010101" pitchFamily="2" charset="-122"/>
                <a:ea typeface="Yuanti SC" panose="02010600040101010101" pitchFamily="2" charset="-122"/>
              </a:rPr>
              <a:t>pref</a:t>
            </a:r>
            <a:r>
              <a:rPr kumimoji="1"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[</a:t>
            </a:r>
            <a:r>
              <a:rPr kumimoji="1" lang="en-US" altLang="zh-CN" b="1" dirty="0" err="1">
                <a:latin typeface="Yuanti SC" panose="02010600040101010101" pitchFamily="2" charset="-122"/>
                <a:ea typeface="Yuanti SC" panose="02010600040101010101" pitchFamily="2" charset="-122"/>
              </a:rPr>
              <a:t>i</a:t>
            </a:r>
            <a:r>
              <a:rPr kumimoji="1"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]]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=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b="1" dirty="0" err="1">
                <a:latin typeface="Yuanti SC" panose="02010600040101010101" pitchFamily="2" charset="-122"/>
                <a:ea typeface="Yuanti SC" panose="02010600040101010101" pitchFamily="2" charset="-122"/>
              </a:rPr>
              <a:t>i</a:t>
            </a:r>
            <a:endParaRPr kumimoji="1" lang="zh-CN" altLang="en-US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graphicFrame>
        <p:nvGraphicFramePr>
          <p:cNvPr id="13" name="表格 11">
            <a:extLst>
              <a:ext uri="{FF2B5EF4-FFF2-40B4-BE49-F238E27FC236}">
                <a16:creationId xmlns:a16="http://schemas.microsoft.com/office/drawing/2014/main" id="{FC95DCB5-6E60-ED48-EECC-CC6755AA7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511373"/>
              </p:ext>
            </p:extLst>
          </p:nvPr>
        </p:nvGraphicFramePr>
        <p:xfrm>
          <a:off x="1213448" y="5157123"/>
          <a:ext cx="6095997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315756239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495218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84921849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94642127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79500629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22381542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48152666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58130043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558393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Amy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1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2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3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4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5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6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7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8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070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Pref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4</a:t>
                      </a:r>
                      <a:r>
                        <a:rPr lang="en-US" altLang="zh-CN" b="1" i="0" baseline="3000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th</a:t>
                      </a:r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8</a:t>
                      </a:r>
                      <a:r>
                        <a:rPr lang="en-US" altLang="zh-CN" b="1" i="0" baseline="3000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th</a:t>
                      </a:r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2</a:t>
                      </a:r>
                      <a:r>
                        <a:rPr lang="en-US" altLang="zh-CN" b="1" i="0" baseline="3000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nd</a:t>
                      </a:r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5</a:t>
                      </a:r>
                      <a:r>
                        <a:rPr lang="en-US" altLang="zh-CN" b="1" i="0" baseline="3000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th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6</a:t>
                      </a:r>
                      <a:r>
                        <a:rPr lang="en-US" altLang="zh-CN" b="1" i="0" baseline="3000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th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7</a:t>
                      </a:r>
                      <a:r>
                        <a:rPr lang="en-US" altLang="zh-CN" b="1" i="0" baseline="3000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th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3</a:t>
                      </a:r>
                      <a:r>
                        <a:rPr lang="en-US" altLang="zh-CN" b="1" i="0" baseline="3000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rd</a:t>
                      </a:r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1</a:t>
                      </a:r>
                      <a:r>
                        <a:rPr lang="en-US" altLang="zh-CN" b="1" i="0" baseline="3000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st</a:t>
                      </a:r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009325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9F614B04-08A5-290F-3FD7-89586EEE1D67}"/>
              </a:ext>
            </a:extLst>
          </p:cNvPr>
          <p:cNvSpPr txBox="1"/>
          <p:nvPr/>
        </p:nvSpPr>
        <p:spPr>
          <a:xfrm>
            <a:off x="6587345" y="4264136"/>
            <a:ext cx="225473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Yuanti SC" panose="02010600040101010101" pitchFamily="2" charset="-122"/>
                <a:ea typeface="Yuanti SC" panose="02010600040101010101" pitchFamily="2" charset="-122"/>
              </a:rPr>
              <a:t>Amy</a:t>
            </a:r>
            <a:r>
              <a:rPr kumimoji="1" lang="zh-CN" altLang="en-US" sz="1600" dirty="0">
                <a:latin typeface="Yuanti SC" panose="02010600040101010101" pitchFamily="2" charset="-122"/>
                <a:ea typeface="Yuanti SC" panose="02010600040101010101" pitchFamily="2" charset="-122"/>
              </a:rPr>
              <a:t>相较</a:t>
            </a:r>
            <a:r>
              <a:rPr kumimoji="1" lang="en-US" altLang="zh-CN" sz="1600" dirty="0">
                <a:latin typeface="Yuanti SC" panose="02010600040101010101" pitchFamily="2" charset="-122"/>
                <a:ea typeface="Yuanti SC" panose="02010600040101010101" pitchFamily="2" charset="-122"/>
              </a:rPr>
              <a:t>3</a:t>
            </a:r>
            <a:r>
              <a:rPr kumimoji="1" lang="zh-CN" altLang="en-US" sz="1600" dirty="0">
                <a:latin typeface="Yuanti SC" panose="02010600040101010101" pitchFamily="2" charset="-122"/>
                <a:ea typeface="Yuanti SC" panose="02010600040101010101" pitchFamily="2" charset="-122"/>
              </a:rPr>
              <a:t>更喜欢</a:t>
            </a:r>
            <a:r>
              <a:rPr kumimoji="1" lang="en-US" altLang="zh-CN" sz="1600" dirty="0">
                <a:latin typeface="Yuanti SC" panose="02010600040101010101" pitchFamily="2" charset="-122"/>
                <a:ea typeface="Yuanti SC" panose="02010600040101010101" pitchFamily="2" charset="-122"/>
              </a:rPr>
              <a:t>6</a:t>
            </a:r>
            <a:r>
              <a:rPr kumimoji="1" lang="zh-CN" altLang="en-US" sz="1600" dirty="0">
                <a:latin typeface="Yuanti SC" panose="02010600040101010101" pitchFamily="2" charset="-122"/>
                <a:ea typeface="Yuanti SC" panose="02010600040101010101" pitchFamily="2" charset="-122"/>
              </a:rPr>
              <a:t>，因为</a:t>
            </a:r>
            <a:r>
              <a:rPr kumimoji="1" lang="en-US" altLang="zh-CN" sz="1600" dirty="0">
                <a:latin typeface="Yuanti SC" panose="02010600040101010101" pitchFamily="2" charset="-122"/>
                <a:ea typeface="Yuanti SC" panose="02010600040101010101" pitchFamily="2" charset="-122"/>
              </a:rPr>
              <a:t>inverse[3]&lt;inverse[6]</a:t>
            </a:r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FE3D971A-AB9D-B192-23E8-AD0DC044DF7E}"/>
              </a:ext>
            </a:extLst>
          </p:cNvPr>
          <p:cNvCxnSpPr>
            <a:stCxn id="14" idx="1"/>
          </p:cNvCxnSpPr>
          <p:nvPr/>
        </p:nvCxnSpPr>
        <p:spPr>
          <a:xfrm rot="10800000" flipV="1">
            <a:off x="5719313" y="4556523"/>
            <a:ext cx="868032" cy="6005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997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教学大纲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DD126FFD-F40B-0CF1-5C75-94B7F9C30BA7}"/>
              </a:ext>
            </a:extLst>
          </p:cNvPr>
          <p:cNvSpPr/>
          <p:nvPr/>
        </p:nvSpPr>
        <p:spPr>
          <a:xfrm>
            <a:off x="1017035" y="1754156"/>
            <a:ext cx="2015413" cy="634482"/>
          </a:xfrm>
          <a:prstGeom prst="round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概述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E3D65A4F-734B-61E6-A66C-40E30C901E1F}"/>
              </a:ext>
            </a:extLst>
          </p:cNvPr>
          <p:cNvSpPr/>
          <p:nvPr/>
        </p:nvSpPr>
        <p:spPr>
          <a:xfrm>
            <a:off x="3564293" y="1754156"/>
            <a:ext cx="2015413" cy="634482"/>
          </a:xfrm>
          <a:prstGeom prst="round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算法分析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73A40485-FB1E-92FB-B6D2-4986D6599EE9}"/>
              </a:ext>
            </a:extLst>
          </p:cNvPr>
          <p:cNvSpPr/>
          <p:nvPr/>
        </p:nvSpPr>
        <p:spPr>
          <a:xfrm>
            <a:off x="6167536" y="1754156"/>
            <a:ext cx="2015413" cy="634482"/>
          </a:xfrm>
          <a:prstGeom prst="roundRect">
            <a:avLst/>
          </a:prstGeom>
          <a:solidFill>
            <a:srgbClr val="009193"/>
          </a:solidFill>
          <a:ln w="76200">
            <a:solidFill>
              <a:srgbClr val="00919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分治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853F4AAE-4C82-68B7-F6F1-817323921B5D}"/>
              </a:ext>
            </a:extLst>
          </p:cNvPr>
          <p:cNvSpPr/>
          <p:nvPr/>
        </p:nvSpPr>
        <p:spPr>
          <a:xfrm>
            <a:off x="3564292" y="2896731"/>
            <a:ext cx="2015413" cy="634482"/>
          </a:xfrm>
          <a:prstGeom prst="roundRect">
            <a:avLst/>
          </a:prstGeom>
          <a:solidFill>
            <a:srgbClr val="009193"/>
          </a:solidFill>
          <a:ln w="76200">
            <a:solidFill>
              <a:srgbClr val="00919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图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BCE6BFE6-08D8-74B5-1BF5-D36B41B365A1}"/>
              </a:ext>
            </a:extLst>
          </p:cNvPr>
          <p:cNvSpPr/>
          <p:nvPr/>
        </p:nvSpPr>
        <p:spPr>
          <a:xfrm>
            <a:off x="1017035" y="4039307"/>
            <a:ext cx="2015413" cy="634482"/>
          </a:xfrm>
          <a:prstGeom prst="roundRect">
            <a:avLst/>
          </a:prstGeom>
          <a:solidFill>
            <a:srgbClr val="009193"/>
          </a:solidFill>
          <a:ln w="76200">
            <a:solidFill>
              <a:srgbClr val="00919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贪心算法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DF708D6F-E11D-F690-D393-F664F805F908}"/>
              </a:ext>
            </a:extLst>
          </p:cNvPr>
          <p:cNvSpPr/>
          <p:nvPr/>
        </p:nvSpPr>
        <p:spPr>
          <a:xfrm>
            <a:off x="6167536" y="4042701"/>
            <a:ext cx="2015413" cy="634482"/>
          </a:xfrm>
          <a:prstGeom prst="roundRect">
            <a:avLst/>
          </a:prstGeom>
          <a:solidFill>
            <a:srgbClr val="009193"/>
          </a:solidFill>
          <a:ln w="76200">
            <a:solidFill>
              <a:srgbClr val="00919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动态规划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179A9837-D3E6-9B12-0F69-72186E968528}"/>
              </a:ext>
            </a:extLst>
          </p:cNvPr>
          <p:cNvSpPr/>
          <p:nvPr/>
        </p:nvSpPr>
        <p:spPr>
          <a:xfrm>
            <a:off x="3564293" y="5097908"/>
            <a:ext cx="2015413" cy="634482"/>
          </a:xfrm>
          <a:prstGeom prst="roundRect">
            <a:avLst/>
          </a:prstGeom>
          <a:solidFill>
            <a:srgbClr val="009193"/>
          </a:solidFill>
          <a:ln w="76200">
            <a:solidFill>
              <a:srgbClr val="00919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网络流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DDBCE02C-B78B-F20E-07DD-2D35D75CAEB2}"/>
              </a:ext>
            </a:extLst>
          </p:cNvPr>
          <p:cNvSpPr/>
          <p:nvPr/>
        </p:nvSpPr>
        <p:spPr>
          <a:xfrm>
            <a:off x="1017035" y="5097908"/>
            <a:ext cx="2015413" cy="63448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NP</a:t>
            </a:r>
            <a:r>
              <a:rPr kumimoji="1" lang="zh-CN" altLang="en-US" sz="2800" b="1" dirty="0">
                <a:solidFill>
                  <a:schemeClr val="bg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问题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6F3AEB05-98AF-1F1B-7884-491101B88E4C}"/>
              </a:ext>
            </a:extLst>
          </p:cNvPr>
          <p:cNvSpPr/>
          <p:nvPr/>
        </p:nvSpPr>
        <p:spPr>
          <a:xfrm>
            <a:off x="6167536" y="2896731"/>
            <a:ext cx="2015413" cy="634482"/>
          </a:xfrm>
          <a:prstGeom prst="round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在线测试</a:t>
            </a:r>
            <a:r>
              <a:rPr kumimoji="1" lang="en-US" altLang="zh-CN" sz="2800" b="1" dirty="0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1</a:t>
            </a:r>
            <a:endParaRPr kumimoji="1" lang="zh-CN" altLang="en-US" sz="2800" b="1" dirty="0">
              <a:solidFill>
                <a:schemeClr val="tx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8F214086-8919-C5AA-A70B-93A0F2F4B22C}"/>
              </a:ext>
            </a:extLst>
          </p:cNvPr>
          <p:cNvSpPr/>
          <p:nvPr/>
        </p:nvSpPr>
        <p:spPr>
          <a:xfrm>
            <a:off x="1017034" y="2896731"/>
            <a:ext cx="2015413" cy="634482"/>
          </a:xfrm>
          <a:prstGeom prst="round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在线测试</a:t>
            </a:r>
            <a:r>
              <a:rPr kumimoji="1" lang="en-US" altLang="zh-CN" sz="2800" b="1" dirty="0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2</a:t>
            </a:r>
            <a:endParaRPr kumimoji="1" lang="zh-CN" altLang="en-US" sz="2800" b="1" dirty="0">
              <a:solidFill>
                <a:schemeClr val="tx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87784A30-37F2-4B02-2541-8A1A6D5F1C28}"/>
              </a:ext>
            </a:extLst>
          </p:cNvPr>
          <p:cNvSpPr/>
          <p:nvPr/>
        </p:nvSpPr>
        <p:spPr>
          <a:xfrm>
            <a:off x="3564292" y="4039306"/>
            <a:ext cx="2015413" cy="634482"/>
          </a:xfrm>
          <a:prstGeom prst="round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在线测试</a:t>
            </a:r>
            <a:r>
              <a:rPr kumimoji="1" lang="en-US" altLang="zh-CN" sz="2800" b="1" dirty="0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3</a:t>
            </a:r>
            <a:endParaRPr kumimoji="1" lang="zh-CN" altLang="en-US" sz="2800" b="1" dirty="0">
              <a:solidFill>
                <a:schemeClr val="tx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8F214086-8919-C5AA-A70B-93A0F2F4B22C}"/>
              </a:ext>
            </a:extLst>
          </p:cNvPr>
          <p:cNvSpPr/>
          <p:nvPr/>
        </p:nvSpPr>
        <p:spPr>
          <a:xfrm>
            <a:off x="6167535" y="5097908"/>
            <a:ext cx="2015413" cy="634482"/>
          </a:xfrm>
          <a:prstGeom prst="round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800" b="1" dirty="0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在线测试</a:t>
            </a:r>
            <a:r>
              <a:rPr kumimoji="1" lang="en-US" altLang="zh-CN" sz="2800" b="1" dirty="0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4</a:t>
            </a:r>
            <a:endParaRPr kumimoji="1" lang="zh-CN" altLang="en-US" sz="2800" b="1" dirty="0">
              <a:solidFill>
                <a:schemeClr val="tx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3FDF5F2B-AC29-EC18-3F85-F8796BD8E903}"/>
              </a:ext>
            </a:extLst>
          </p:cNvPr>
          <p:cNvCxnSpPr>
            <a:endCxn id="9" idx="1"/>
          </p:cNvCxnSpPr>
          <p:nvPr/>
        </p:nvCxnSpPr>
        <p:spPr>
          <a:xfrm>
            <a:off x="466531" y="2071397"/>
            <a:ext cx="550504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5E4858CB-B594-54BD-9A57-ACE9B8104D6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032448" y="2071397"/>
            <a:ext cx="531845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C0B2E69-7F1D-06FE-4C04-02508EE8EE96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579706" y="2071397"/>
            <a:ext cx="587830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5E4858CB-B594-54BD-9A57-ACE9B8104D64}"/>
              </a:ext>
            </a:extLst>
          </p:cNvPr>
          <p:cNvCxnSpPr>
            <a:cxnSpLocks/>
            <a:stCxn id="17" idx="1"/>
            <a:endCxn id="12" idx="3"/>
          </p:cNvCxnSpPr>
          <p:nvPr/>
        </p:nvCxnSpPr>
        <p:spPr>
          <a:xfrm flipH="1">
            <a:off x="5579705" y="3213972"/>
            <a:ext cx="587831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5E4858CB-B594-54BD-9A57-ACE9B8104D64}"/>
              </a:ext>
            </a:extLst>
          </p:cNvPr>
          <p:cNvCxnSpPr>
            <a:cxnSpLocks/>
            <a:stCxn id="12" idx="1"/>
            <a:endCxn id="18" idx="3"/>
          </p:cNvCxnSpPr>
          <p:nvPr/>
        </p:nvCxnSpPr>
        <p:spPr>
          <a:xfrm flipH="1">
            <a:off x="3032447" y="3213972"/>
            <a:ext cx="531845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5E4858CB-B594-54BD-9A57-ACE9B8104D6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032448" y="4356548"/>
            <a:ext cx="587829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5E4858CB-B594-54BD-9A57-ACE9B8104D64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>
            <a:off x="5579705" y="4356547"/>
            <a:ext cx="587831" cy="3395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E4858CB-B594-54BD-9A57-ACE9B8104D64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5579705" y="5415149"/>
            <a:ext cx="587830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5E4858CB-B594-54BD-9A57-ACE9B8104D64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>
            <a:off x="3032448" y="5415149"/>
            <a:ext cx="531845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" name="肘形连接符 49">
            <a:extLst>
              <a:ext uri="{FF2B5EF4-FFF2-40B4-BE49-F238E27FC236}">
                <a16:creationId xmlns:a16="http://schemas.microsoft.com/office/drawing/2014/main" id="{44DC865E-328F-E8EC-2BF6-5B88B0415A45}"/>
              </a:ext>
            </a:extLst>
          </p:cNvPr>
          <p:cNvCxnSpPr>
            <a:stCxn id="11" idx="3"/>
            <a:endCxn id="17" idx="3"/>
          </p:cNvCxnSpPr>
          <p:nvPr/>
        </p:nvCxnSpPr>
        <p:spPr>
          <a:xfrm>
            <a:off x="8182949" y="2071397"/>
            <a:ext cx="12700" cy="1142575"/>
          </a:xfrm>
          <a:prstGeom prst="bentConnector3">
            <a:avLst>
              <a:gd name="adj1" fmla="val 1987008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>
            <a:extLst>
              <a:ext uri="{FF2B5EF4-FFF2-40B4-BE49-F238E27FC236}">
                <a16:creationId xmlns:a16="http://schemas.microsoft.com/office/drawing/2014/main" id="{3B36BE8C-5EF6-9F95-2F72-E6F41E63FB48}"/>
              </a:ext>
            </a:extLst>
          </p:cNvPr>
          <p:cNvCxnSpPr>
            <a:cxnSpLocks/>
            <a:stCxn id="18" idx="1"/>
            <a:endCxn id="13" idx="1"/>
          </p:cNvCxnSpPr>
          <p:nvPr/>
        </p:nvCxnSpPr>
        <p:spPr>
          <a:xfrm rot="10800000" flipH="1" flipV="1">
            <a:off x="1017033" y="3213972"/>
            <a:ext cx="1" cy="1142576"/>
          </a:xfrm>
          <a:prstGeom prst="bentConnector3">
            <a:avLst>
              <a:gd name="adj1" fmla="val -22860000000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53">
            <a:extLst>
              <a:ext uri="{FF2B5EF4-FFF2-40B4-BE49-F238E27FC236}">
                <a16:creationId xmlns:a16="http://schemas.microsoft.com/office/drawing/2014/main" id="{44DC865E-328F-E8EC-2BF6-5B88B0415A45}"/>
              </a:ext>
            </a:extLst>
          </p:cNvPr>
          <p:cNvCxnSpPr>
            <a:cxnSpLocks/>
            <a:stCxn id="14" idx="3"/>
            <a:endCxn id="20" idx="3"/>
          </p:cNvCxnSpPr>
          <p:nvPr/>
        </p:nvCxnSpPr>
        <p:spPr>
          <a:xfrm flipH="1">
            <a:off x="8182948" y="4359942"/>
            <a:ext cx="1" cy="1055207"/>
          </a:xfrm>
          <a:prstGeom prst="bentConnector3">
            <a:avLst>
              <a:gd name="adj1" fmla="val -22860000000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日期占位符 64">
            <a:extLst>
              <a:ext uri="{FF2B5EF4-FFF2-40B4-BE49-F238E27FC236}">
                <a16:creationId xmlns:a16="http://schemas.microsoft.com/office/drawing/2014/main" id="{20BE9A9F-8B70-868A-4745-6007F8675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02589-EF7E-B44B-A6F0-D4CEE0BC8F8C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43557963-964C-5811-A909-D44E31680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算法设计与分析，</a:t>
            </a:r>
            <a:r>
              <a:rPr kumimoji="1" lang="en-US" altLang="zh-CN"/>
              <a:t>2023</a:t>
            </a:r>
            <a:r>
              <a:rPr kumimoji="1" lang="zh-CN" altLang="en-US"/>
              <a:t>年秋季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789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关于解的讨论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D9B0982-90DF-A527-F5B4-98E99B8FBDEA}"/>
              </a:ext>
            </a:extLst>
          </p:cNvPr>
          <p:cNvSpPr txBox="1">
            <a:spLocks/>
          </p:cNvSpPr>
          <p:nvPr/>
        </p:nvSpPr>
        <p:spPr>
          <a:xfrm>
            <a:off x="628650" y="1330038"/>
            <a:ext cx="7886700" cy="1283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Q</a:t>
            </a:r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对一个问题实例，可能有多个稳定匹配，</a:t>
            </a:r>
            <a:r>
              <a:rPr kumimoji="1"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算法每次执行返回的是同一个结果吗？如果是的话，是哪一个？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graphicFrame>
        <p:nvGraphicFramePr>
          <p:cNvPr id="3" name="表格 7">
            <a:extLst>
              <a:ext uri="{FF2B5EF4-FFF2-40B4-BE49-F238E27FC236}">
                <a16:creationId xmlns:a16="http://schemas.microsoft.com/office/drawing/2014/main" id="{BC8795F0-A135-44AA-CD43-EB0EB087E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539797"/>
              </p:ext>
            </p:extLst>
          </p:nvPr>
        </p:nvGraphicFramePr>
        <p:xfrm>
          <a:off x="809805" y="2760994"/>
          <a:ext cx="360692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1730">
                  <a:extLst>
                    <a:ext uri="{9D8B030D-6E8A-4147-A177-3AD203B41FA5}">
                      <a16:colId xmlns:a16="http://schemas.microsoft.com/office/drawing/2014/main" val="3046620397"/>
                    </a:ext>
                  </a:extLst>
                </a:gridCol>
                <a:gridCol w="901730">
                  <a:extLst>
                    <a:ext uri="{9D8B030D-6E8A-4147-A177-3AD203B41FA5}">
                      <a16:colId xmlns:a16="http://schemas.microsoft.com/office/drawing/2014/main" val="2577971408"/>
                    </a:ext>
                  </a:extLst>
                </a:gridCol>
                <a:gridCol w="901730">
                  <a:extLst>
                    <a:ext uri="{9D8B030D-6E8A-4147-A177-3AD203B41FA5}">
                      <a16:colId xmlns:a16="http://schemas.microsoft.com/office/drawing/2014/main" val="4085457253"/>
                    </a:ext>
                  </a:extLst>
                </a:gridCol>
                <a:gridCol w="901730">
                  <a:extLst>
                    <a:ext uri="{9D8B030D-6E8A-4147-A177-3AD203B41FA5}">
                      <a16:colId xmlns:a16="http://schemas.microsoft.com/office/drawing/2014/main" val="1289696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1</a:t>
                      </a:r>
                      <a:r>
                        <a:rPr lang="en-US" altLang="zh-CN" b="1" i="0" baseline="3000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st</a:t>
                      </a: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2</a:t>
                      </a:r>
                      <a:r>
                        <a:rPr lang="en-US" altLang="zh-CN" b="1" i="0" baseline="3000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nd</a:t>
                      </a: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3</a:t>
                      </a:r>
                      <a:r>
                        <a:rPr lang="en-US" altLang="zh-CN" b="1" i="0" baseline="3000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rd</a:t>
                      </a: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20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俊杰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黛玉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宝钗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晴雯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94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杰伦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宝钗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黛玉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晴雯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18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信哲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黛玉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宝钗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晴雯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483459"/>
                  </a:ext>
                </a:extLst>
              </a:tr>
            </a:tbl>
          </a:graphicData>
        </a:graphic>
      </p:graphicFrame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ADD1FF4B-691C-2C45-F3CE-62B35985D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13740"/>
              </p:ext>
            </p:extLst>
          </p:nvPr>
        </p:nvGraphicFramePr>
        <p:xfrm>
          <a:off x="4753155" y="2760993"/>
          <a:ext cx="360692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1730">
                  <a:extLst>
                    <a:ext uri="{9D8B030D-6E8A-4147-A177-3AD203B41FA5}">
                      <a16:colId xmlns:a16="http://schemas.microsoft.com/office/drawing/2014/main" val="3046620397"/>
                    </a:ext>
                  </a:extLst>
                </a:gridCol>
                <a:gridCol w="901730">
                  <a:extLst>
                    <a:ext uri="{9D8B030D-6E8A-4147-A177-3AD203B41FA5}">
                      <a16:colId xmlns:a16="http://schemas.microsoft.com/office/drawing/2014/main" val="2577971408"/>
                    </a:ext>
                  </a:extLst>
                </a:gridCol>
                <a:gridCol w="901730">
                  <a:extLst>
                    <a:ext uri="{9D8B030D-6E8A-4147-A177-3AD203B41FA5}">
                      <a16:colId xmlns:a16="http://schemas.microsoft.com/office/drawing/2014/main" val="4085457253"/>
                    </a:ext>
                  </a:extLst>
                </a:gridCol>
                <a:gridCol w="901730">
                  <a:extLst>
                    <a:ext uri="{9D8B030D-6E8A-4147-A177-3AD203B41FA5}">
                      <a16:colId xmlns:a16="http://schemas.microsoft.com/office/drawing/2014/main" val="1289696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1</a:t>
                      </a:r>
                      <a:r>
                        <a:rPr lang="en-US" altLang="zh-CN" b="1" i="0" baseline="3000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st</a:t>
                      </a: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2</a:t>
                      </a:r>
                      <a:r>
                        <a:rPr lang="en-US" altLang="zh-CN" b="1" i="0" baseline="3000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nd</a:t>
                      </a: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3</a:t>
                      </a:r>
                      <a:r>
                        <a:rPr lang="en-US" altLang="zh-CN" b="1" i="0" baseline="3000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rd</a:t>
                      </a: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20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黛玉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杰伦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俊杰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信哲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94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宝钗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俊杰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杰伦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信哲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18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晴雯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俊杰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杰伦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信哲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483459"/>
                  </a:ext>
                </a:extLst>
              </a:tr>
            </a:tbl>
          </a:graphicData>
        </a:graphic>
      </p:graphicFrame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7B1BE60-5C18-0A8E-F361-209D3B6C64D2}"/>
              </a:ext>
            </a:extLst>
          </p:cNvPr>
          <p:cNvSpPr txBox="1">
            <a:spLocks/>
          </p:cNvSpPr>
          <p:nvPr/>
        </p:nvSpPr>
        <p:spPr>
          <a:xfrm>
            <a:off x="628650" y="4624581"/>
            <a:ext cx="7886700" cy="1702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上述偏好情况下，有两个稳定匹配。</a:t>
            </a:r>
            <a:endParaRPr kumimoji="1" lang="en-US" altLang="zh-CN" b="1" dirty="0">
              <a:solidFill>
                <a:schemeClr val="accent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俊杰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-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黛玉，杰伦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-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宝钗，信哲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-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晴雯；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俊杰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-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宝钗，杰伦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-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黛玉，信哲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-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晴雯。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6277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关于解的讨论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D9B0982-90DF-A527-F5B4-98E99B8FBDEA}"/>
              </a:ext>
            </a:extLst>
          </p:cNvPr>
          <p:cNvSpPr txBox="1">
            <a:spLocks/>
          </p:cNvSpPr>
          <p:nvPr/>
        </p:nvSpPr>
        <p:spPr>
          <a:xfrm>
            <a:off x="628650" y="1330038"/>
            <a:ext cx="7886700" cy="1283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Q</a:t>
            </a:r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对一个问题实例，可能有多个稳定匹配，</a:t>
            </a:r>
            <a:r>
              <a:rPr kumimoji="1"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算法每次执行返回的是同一个结果吗？如果是的话，是哪一个？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7B1BE60-5C18-0A8E-F361-209D3B6C64D2}"/>
              </a:ext>
            </a:extLst>
          </p:cNvPr>
          <p:cNvSpPr txBox="1">
            <a:spLocks/>
          </p:cNvSpPr>
          <p:nvPr/>
        </p:nvSpPr>
        <p:spPr>
          <a:xfrm>
            <a:off x="628650" y="2679444"/>
            <a:ext cx="7886700" cy="1702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定义：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如果在任一一个稳定匹配中，男生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m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和女生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w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配对，就称男生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m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是女生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w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的</a:t>
            </a:r>
            <a:r>
              <a:rPr kumimoji="1" lang="zh-CN" altLang="en-US" sz="24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有效对象</a:t>
            </a:r>
            <a:endParaRPr kumimoji="1" lang="en-US" altLang="zh-CN" sz="2400" b="1" dirty="0">
              <a:solidFill>
                <a:srgbClr val="FF0000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男生最优的指派：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算法的运行结果</a:t>
            </a:r>
            <a:r>
              <a:rPr kumimoji="1" lang="zh-CN" altLang="en-US" sz="24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总是产生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倾向于男生的指派，在这个匹配中，每个男生都能得到自己</a:t>
            </a:r>
            <a:r>
              <a:rPr kumimoji="1" lang="zh-CN" altLang="en-US" sz="24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最好的有效对象，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即</a:t>
            </a:r>
            <a:r>
              <a:rPr kumimoji="1" lang="zh-CN" altLang="en-US" sz="24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最佳对象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(m,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best(m))</a:t>
            </a:r>
          </a:p>
        </p:txBody>
      </p:sp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0C1B970A-2DF7-F2B4-D733-495E42967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304277"/>
              </p:ext>
            </p:extLst>
          </p:nvPr>
        </p:nvGraphicFramePr>
        <p:xfrm>
          <a:off x="1491289" y="4562633"/>
          <a:ext cx="270519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1730">
                  <a:extLst>
                    <a:ext uri="{9D8B030D-6E8A-4147-A177-3AD203B41FA5}">
                      <a16:colId xmlns:a16="http://schemas.microsoft.com/office/drawing/2014/main" val="3046620397"/>
                    </a:ext>
                  </a:extLst>
                </a:gridCol>
                <a:gridCol w="901730">
                  <a:extLst>
                    <a:ext uri="{9D8B030D-6E8A-4147-A177-3AD203B41FA5}">
                      <a16:colId xmlns:a16="http://schemas.microsoft.com/office/drawing/2014/main" val="2577971408"/>
                    </a:ext>
                  </a:extLst>
                </a:gridCol>
                <a:gridCol w="901730">
                  <a:extLst>
                    <a:ext uri="{9D8B030D-6E8A-4147-A177-3AD203B41FA5}">
                      <a16:colId xmlns:a16="http://schemas.microsoft.com/office/drawing/2014/main" val="4085457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1</a:t>
                      </a:r>
                      <a:r>
                        <a:rPr lang="en-US" altLang="zh-CN" b="1" i="0" baseline="3000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st</a:t>
                      </a: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2</a:t>
                      </a:r>
                      <a:r>
                        <a:rPr lang="en-US" altLang="zh-CN" b="1" i="0" baseline="3000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nd</a:t>
                      </a: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20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m</a:t>
                      </a:r>
                      <a:endParaRPr lang="zh-CN" altLang="en-US" b="1" i="0" dirty="0">
                        <a:solidFill>
                          <a:schemeClr val="bg1"/>
                        </a:solidFill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w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w’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94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m’</a:t>
                      </a:r>
                      <a:endParaRPr lang="zh-CN" altLang="en-US" b="1" i="0" dirty="0">
                        <a:solidFill>
                          <a:schemeClr val="bg1"/>
                        </a:solidFill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w’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w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18330"/>
                  </a:ext>
                </a:extLst>
              </a:tr>
            </a:tbl>
          </a:graphicData>
        </a:graphic>
      </p:graphicFrame>
      <p:graphicFrame>
        <p:nvGraphicFramePr>
          <p:cNvPr id="10" name="表格 7">
            <a:extLst>
              <a:ext uri="{FF2B5EF4-FFF2-40B4-BE49-F238E27FC236}">
                <a16:creationId xmlns:a16="http://schemas.microsoft.com/office/drawing/2014/main" id="{366D9FD6-8BBF-8859-BEAA-B0A33BEF8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909308"/>
              </p:ext>
            </p:extLst>
          </p:nvPr>
        </p:nvGraphicFramePr>
        <p:xfrm>
          <a:off x="4662934" y="4562633"/>
          <a:ext cx="270519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1730">
                  <a:extLst>
                    <a:ext uri="{9D8B030D-6E8A-4147-A177-3AD203B41FA5}">
                      <a16:colId xmlns:a16="http://schemas.microsoft.com/office/drawing/2014/main" val="3046620397"/>
                    </a:ext>
                  </a:extLst>
                </a:gridCol>
                <a:gridCol w="901730">
                  <a:extLst>
                    <a:ext uri="{9D8B030D-6E8A-4147-A177-3AD203B41FA5}">
                      <a16:colId xmlns:a16="http://schemas.microsoft.com/office/drawing/2014/main" val="2577971408"/>
                    </a:ext>
                  </a:extLst>
                </a:gridCol>
                <a:gridCol w="901730">
                  <a:extLst>
                    <a:ext uri="{9D8B030D-6E8A-4147-A177-3AD203B41FA5}">
                      <a16:colId xmlns:a16="http://schemas.microsoft.com/office/drawing/2014/main" val="4085457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1</a:t>
                      </a:r>
                      <a:r>
                        <a:rPr lang="en-US" altLang="zh-CN" b="1" i="0" baseline="3000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st</a:t>
                      </a: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2</a:t>
                      </a:r>
                      <a:r>
                        <a:rPr lang="en-US" altLang="zh-CN" b="1" i="0" baseline="3000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nd</a:t>
                      </a: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20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w</a:t>
                      </a:r>
                      <a:endParaRPr lang="zh-CN" altLang="en-US" b="1" i="0" dirty="0">
                        <a:solidFill>
                          <a:schemeClr val="bg1"/>
                        </a:solidFill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m’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m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94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1"/>
                          </a:solidFill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w’</a:t>
                      </a:r>
                      <a:endParaRPr lang="zh-CN" altLang="en-US" b="1" i="0" dirty="0">
                        <a:solidFill>
                          <a:schemeClr val="bg1"/>
                        </a:solidFill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m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latin typeface="Yuanti SC" panose="02010600040101010101" pitchFamily="2" charset="-122"/>
                          <a:ea typeface="Yuanti SC" panose="02010600040101010101" pitchFamily="2" charset="-122"/>
                        </a:rPr>
                        <a:t>m’</a:t>
                      </a:r>
                      <a:endParaRPr lang="zh-CN" altLang="en-US" b="1" i="0" dirty="0">
                        <a:latin typeface="Yuanti SC" panose="02010600040101010101" pitchFamily="2" charset="-122"/>
                        <a:ea typeface="Yuan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18330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BC936816-F8F2-AA79-ECF9-4AB4A61E8EA3}"/>
              </a:ext>
            </a:extLst>
          </p:cNvPr>
          <p:cNvSpPr txBox="1"/>
          <p:nvPr/>
        </p:nvSpPr>
        <p:spPr>
          <a:xfrm>
            <a:off x="2747494" y="5813148"/>
            <a:ext cx="3433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sz="1600" dirty="0">
                <a:latin typeface="Yuanti SC" panose="02010600040101010101" pitchFamily="2" charset="-122"/>
                <a:ea typeface="Yuanti SC" panose="02010600040101010101" pitchFamily="2" charset="-122"/>
              </a:rPr>
              <a:t>算法产生的匹配</a:t>
            </a:r>
            <a:r>
              <a:rPr kumimoji="1" lang="en-US" altLang="zh-CN" sz="1600" dirty="0">
                <a:latin typeface="Yuanti SC" panose="02010600040101010101" pitchFamily="2" charset="-122"/>
                <a:ea typeface="Yuanti SC" panose="02010600040101010101" pitchFamily="2" charset="-122"/>
              </a:rPr>
              <a:t>S</a:t>
            </a:r>
            <a:r>
              <a:rPr kumimoji="1" lang="zh-CN" altLang="en-US" sz="1600" dirty="0">
                <a:latin typeface="Yuanti SC" panose="02010600040101010101" pitchFamily="2" charset="-122"/>
                <a:ea typeface="Yuanti SC" panose="02010600040101010101" pitchFamily="2" charset="-122"/>
              </a:rPr>
              <a:t>*：</a:t>
            </a:r>
            <a:r>
              <a:rPr kumimoji="1" lang="en-US" altLang="zh-CN" sz="1600" dirty="0">
                <a:latin typeface="Yuanti SC" panose="02010600040101010101" pitchFamily="2" charset="-122"/>
                <a:ea typeface="Yuanti SC" panose="02010600040101010101" pitchFamily="2" charset="-122"/>
              </a:rPr>
              <a:t>m-w,</a:t>
            </a:r>
            <a:r>
              <a:rPr kumimoji="1" lang="zh-CN" altLang="en-US" sz="1600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1600" dirty="0">
                <a:latin typeface="Yuanti SC" panose="02010600040101010101" pitchFamily="2" charset="-122"/>
                <a:ea typeface="Yuanti SC" panose="02010600040101010101" pitchFamily="2" charset="-122"/>
              </a:rPr>
              <a:t>m’-w’</a:t>
            </a:r>
          </a:p>
          <a:p>
            <a:r>
              <a:rPr kumimoji="1" lang="zh-CN" altLang="en-US" sz="1600" dirty="0">
                <a:latin typeface="Yuanti SC" panose="02010600040101010101" pitchFamily="2" charset="-122"/>
                <a:ea typeface="Yuanti SC" panose="02010600040101010101" pitchFamily="2" charset="-122"/>
              </a:rPr>
              <a:t>另一个稳定匹配：</a:t>
            </a:r>
            <a:r>
              <a:rPr kumimoji="1" lang="en-US" altLang="zh-CN" sz="1600" dirty="0">
                <a:latin typeface="Yuanti SC" panose="02010600040101010101" pitchFamily="2" charset="-122"/>
                <a:ea typeface="Yuanti SC" panose="02010600040101010101" pitchFamily="2" charset="-122"/>
              </a:rPr>
              <a:t>m-w’,</a:t>
            </a:r>
            <a:r>
              <a:rPr kumimoji="1" lang="zh-CN" altLang="en-US" sz="1600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1600" dirty="0">
                <a:latin typeface="Yuanti SC" panose="02010600040101010101" pitchFamily="2" charset="-122"/>
                <a:ea typeface="Yuanti SC" panose="02010600040101010101" pitchFamily="2" charset="-122"/>
              </a:rPr>
              <a:t>m’-w</a:t>
            </a:r>
            <a:endParaRPr kumimoji="1" lang="zh-CN" altLang="en-US" sz="1600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BA72B09-156F-D8FD-4E0C-158F5F7F91B6}"/>
              </a:ext>
            </a:extLst>
          </p:cNvPr>
          <p:cNvSpPr txBox="1"/>
          <p:nvPr/>
        </p:nvSpPr>
        <p:spPr>
          <a:xfrm>
            <a:off x="6689208" y="6059369"/>
            <a:ext cx="1826141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Yuanti SC" panose="02010600040101010101" pitchFamily="2" charset="-122"/>
                <a:ea typeface="Yuanti SC" panose="02010600040101010101" pitchFamily="2" charset="-122"/>
              </a:rPr>
              <a:t>倾向于女生的指派</a:t>
            </a:r>
          </a:p>
        </p:txBody>
      </p:sp>
      <p:cxnSp>
        <p:nvCxnSpPr>
          <p:cNvPr id="14" name="曲线连接符 13">
            <a:extLst>
              <a:ext uri="{FF2B5EF4-FFF2-40B4-BE49-F238E27FC236}">
                <a16:creationId xmlns:a16="http://schemas.microsoft.com/office/drawing/2014/main" id="{C1784C08-50D5-DCAC-A639-45C96B5B920E}"/>
              </a:ext>
            </a:extLst>
          </p:cNvPr>
          <p:cNvCxnSpPr>
            <a:stCxn id="12" idx="1"/>
          </p:cNvCxnSpPr>
          <p:nvPr/>
        </p:nvCxnSpPr>
        <p:spPr>
          <a:xfrm rot="10800000" flipV="1">
            <a:off x="5650302" y="6228645"/>
            <a:ext cx="1038906" cy="3602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384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关于解的讨论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2023/9/12</a:t>
            </a:fld>
            <a:endParaRPr kumimoji="1" lang="zh-CN" alt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D9B0982-90DF-A527-F5B4-98E99B8FBDEA}"/>
              </a:ext>
            </a:extLst>
          </p:cNvPr>
          <p:cNvSpPr txBox="1">
            <a:spLocks/>
          </p:cNvSpPr>
          <p:nvPr/>
        </p:nvSpPr>
        <p:spPr>
          <a:xfrm>
            <a:off x="628650" y="1330038"/>
            <a:ext cx="7886700" cy="1283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O6</a:t>
            </a:r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匹配</a:t>
            </a:r>
            <a:r>
              <a:rPr kumimoji="1"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S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*是男生最优的匹配。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7B1BE60-5C18-0A8E-F361-209D3B6C64D2}"/>
              </a:ext>
            </a:extLst>
          </p:cNvPr>
          <p:cNvSpPr txBox="1">
            <a:spLocks/>
          </p:cNvSpPr>
          <p:nvPr/>
        </p:nvSpPr>
        <p:spPr>
          <a:xfrm>
            <a:off x="628650" y="1859699"/>
            <a:ext cx="7886700" cy="4354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Proof</a:t>
            </a: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endParaRPr kumimoji="1" lang="en-US" altLang="zh-CN" sz="2400" b="1" dirty="0">
              <a:solidFill>
                <a:schemeClr val="accent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假设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运行结果中有一个匹配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S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，在这个匹配中有些男生并没有和他的最佳对象配对。因为男生是按降序求婚的，说明他们被他们的最佳对象拒绝了。</a:t>
            </a:r>
            <a:endParaRPr kumimoji="1" lang="en-US" altLang="zh-CN" sz="20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设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m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是</a:t>
            </a:r>
            <a:r>
              <a:rPr kumimoji="1" lang="zh-CN" altLang="en-US" sz="20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第一个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这样的男生，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w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是</a:t>
            </a:r>
            <a:r>
              <a:rPr kumimoji="1" lang="zh-CN" altLang="en-US" sz="20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第一个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拒绝他的最佳对象（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w=best(m)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）。设此时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w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的配对是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m’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，那么</a:t>
            </a:r>
            <a:r>
              <a:rPr kumimoji="1" lang="zh-CN" altLang="en-US" sz="20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对</a:t>
            </a:r>
            <a:r>
              <a:rPr kumimoji="1" lang="en-US" altLang="zh-CN" sz="20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w</a:t>
            </a:r>
            <a:r>
              <a:rPr kumimoji="1" lang="zh-CN" altLang="en-US" sz="20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来说，</a:t>
            </a:r>
            <a:r>
              <a:rPr kumimoji="1" lang="en-US" altLang="zh-CN" sz="20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m’&gt;m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。</a:t>
            </a:r>
            <a:endParaRPr kumimoji="1" lang="en-US" altLang="zh-CN" sz="20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因为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w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是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m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的最佳对象，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GS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算法必然有另一个解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S’ 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，在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S’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中，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w-m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。同时，在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S’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中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m’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必然有一个有效对象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w’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，满足 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(w,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m),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(w’,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m’)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。</a:t>
            </a:r>
            <a:endParaRPr kumimoji="1" lang="en-US" altLang="zh-CN" sz="20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在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S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中，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m’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和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w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配对时，没有被他的最佳对象拒绝。由于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w’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是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m’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的有效对象，</a:t>
            </a:r>
            <a:r>
              <a:rPr kumimoji="1" lang="zh-CN" altLang="en-US" sz="20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对</a:t>
            </a:r>
            <a:r>
              <a:rPr kumimoji="1" lang="en-US" altLang="zh-CN" sz="20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m’</a:t>
            </a:r>
            <a:r>
              <a:rPr kumimoji="1" lang="zh-CN" altLang="en-US" sz="20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来说，必然满足</a:t>
            </a:r>
            <a:r>
              <a:rPr kumimoji="1" lang="en-US" altLang="zh-CN" sz="20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w&gt;w’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由此可知，对</a:t>
            </a:r>
            <a:r>
              <a:rPr kumimoji="1" lang="en-US" altLang="zh-CN" sz="2000" b="1" dirty="0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S’</a:t>
            </a:r>
            <a:r>
              <a:rPr kumimoji="1" lang="zh-CN" altLang="en-US" sz="2000" b="1" dirty="0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来说，</a:t>
            </a:r>
            <a:r>
              <a:rPr kumimoji="1" lang="en-US" altLang="zh-CN" sz="20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(w,</a:t>
            </a:r>
            <a:r>
              <a:rPr kumimoji="1" lang="zh-CN" altLang="en-US" sz="20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m’)</a:t>
            </a:r>
            <a:r>
              <a:rPr kumimoji="1" lang="zh-CN" altLang="en-US" sz="20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是一个不稳定的匹配</a:t>
            </a:r>
            <a:r>
              <a:rPr kumimoji="1" lang="zh-CN" altLang="en-US" sz="2000" b="1" dirty="0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。这就与</a:t>
            </a:r>
            <a:r>
              <a:rPr kumimoji="1" lang="en-US" altLang="zh-CN" sz="2000" b="1" dirty="0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S’</a:t>
            </a:r>
            <a:r>
              <a:rPr kumimoji="1" lang="zh-CN" altLang="en-US" sz="2000" b="1" dirty="0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是一个稳定匹配矛盾。因此，</a:t>
            </a:r>
            <a:r>
              <a:rPr kumimoji="1" lang="en-US" altLang="zh-CN" sz="2000" b="1" dirty="0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S’</a:t>
            </a:r>
            <a:r>
              <a:rPr kumimoji="1" lang="zh-CN" altLang="en-US" sz="2000" b="1" dirty="0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不可能是</a:t>
            </a:r>
            <a:r>
              <a:rPr kumimoji="1" lang="en-US" altLang="zh-CN" sz="2000" b="1" dirty="0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GS</a:t>
            </a:r>
            <a:r>
              <a:rPr kumimoji="1" lang="zh-CN" altLang="en-US" sz="2000" b="1" dirty="0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的解。进而不存在这样一个解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S </a:t>
            </a:r>
            <a:r>
              <a:rPr kumimoji="1" lang="zh-CN" altLang="en-US" sz="2000" b="1" dirty="0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，其中有些男生没有和他的最佳对象配对。</a:t>
            </a:r>
            <a:endParaRPr kumimoji="1" lang="en-US" altLang="zh-CN" sz="2000" b="1" dirty="0">
              <a:solidFill>
                <a:schemeClr val="tx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1493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关于解的讨论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2023/9/13</a:t>
            </a:fld>
            <a:endParaRPr kumimoji="1" lang="zh-CN" alt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D9B0982-90DF-A527-F5B4-98E99B8FBDEA}"/>
              </a:ext>
            </a:extLst>
          </p:cNvPr>
          <p:cNvSpPr txBox="1">
            <a:spLocks/>
          </p:cNvSpPr>
          <p:nvPr/>
        </p:nvSpPr>
        <p:spPr>
          <a:xfrm>
            <a:off x="628650" y="1330038"/>
            <a:ext cx="7886700" cy="826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Gale-Shapley</a:t>
            </a:r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算法：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在</a:t>
            </a:r>
            <a:r>
              <a:rPr kumimoji="1"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O(n^2)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时间内找到了一个稳定匹配，而且这个匹配结果总是男生优先的。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FFFB62-8C20-0499-A84F-8D6DCA93EE26}"/>
              </a:ext>
            </a:extLst>
          </p:cNvPr>
          <p:cNvSpPr txBox="1"/>
          <p:nvPr/>
        </p:nvSpPr>
        <p:spPr>
          <a:xfrm>
            <a:off x="6668219" y="2415396"/>
            <a:ext cx="216523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Yuanti SC" panose="02010600040101010101" pitchFamily="2" charset="-122"/>
                <a:ea typeface="Yuanti SC" panose="02010600040101010101" pitchFamily="2" charset="-122"/>
              </a:rPr>
              <a:t>总是男生优先，意味着</a:t>
            </a:r>
            <a:r>
              <a:rPr kumimoji="1" lang="en-US" altLang="zh-CN" sz="1600" dirty="0"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sz="1600" dirty="0">
                <a:latin typeface="Yuanti SC" panose="02010600040101010101" pitchFamily="2" charset="-122"/>
                <a:ea typeface="Yuanti SC" panose="02010600040101010101" pitchFamily="2" charset="-122"/>
              </a:rPr>
              <a:t>算法的运行结果是同一个</a:t>
            </a:r>
          </a:p>
        </p:txBody>
      </p:sp>
      <p:cxnSp>
        <p:nvCxnSpPr>
          <p:cNvPr id="9" name="曲线连接符 8">
            <a:extLst>
              <a:ext uri="{FF2B5EF4-FFF2-40B4-BE49-F238E27FC236}">
                <a16:creationId xmlns:a16="http://schemas.microsoft.com/office/drawing/2014/main" id="{B3D1A8C6-AEA3-6998-AAFF-1DF02F17A9DD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6457949" y="2156605"/>
            <a:ext cx="210270" cy="6742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92224E1-AD9A-7BB7-4801-9FAD6E01751B}"/>
              </a:ext>
            </a:extLst>
          </p:cNvPr>
          <p:cNvSpPr txBox="1">
            <a:spLocks/>
          </p:cNvSpPr>
          <p:nvPr/>
        </p:nvSpPr>
        <p:spPr>
          <a:xfrm>
            <a:off x="628649" y="2295653"/>
            <a:ext cx="7886700" cy="40606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O7</a:t>
            </a: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GS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找到的稳定匹配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S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*总是女生劣势的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Proof</a:t>
            </a: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endParaRPr kumimoji="1" lang="en-US" altLang="zh-CN" sz="2400" b="1" dirty="0">
              <a:solidFill>
                <a:schemeClr val="accent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设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S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*中，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m-w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且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m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不是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w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的最差对象。</a:t>
            </a:r>
            <a:endParaRPr kumimoji="1" lang="en-US" altLang="zh-CN" sz="20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设有另一个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GS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的解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S’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，其中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w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和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m’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匹配，且对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w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来说，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m&gt;m’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。</a:t>
            </a:r>
            <a:endParaRPr kumimoji="1" lang="en-US" altLang="zh-CN" sz="20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在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S’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中，设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m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和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w’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配对，因为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S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*是男生优势，即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w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是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m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的最佳对象，那么对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m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来说，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w&gt;w’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由此在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S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’中产生了一个不稳定匹配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(m,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w)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。因此，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S’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不是稳定匹配，即不可能是</a:t>
            </a:r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GS</a:t>
            </a:r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的解。</a:t>
            </a:r>
            <a:endParaRPr kumimoji="1" lang="en-US" altLang="zh-CN" sz="20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DF530C70-347F-AB48-C570-450066361424}"/>
              </a:ext>
            </a:extLst>
          </p:cNvPr>
          <p:cNvSpPr txBox="1">
            <a:spLocks/>
          </p:cNvSpPr>
          <p:nvPr/>
        </p:nvSpPr>
        <p:spPr>
          <a:xfrm>
            <a:off x="628648" y="5518481"/>
            <a:ext cx="7886700" cy="674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Gale-Shapley</a:t>
            </a:r>
            <a:r>
              <a:rPr kumimoji="1" lang="zh-CN" altLang="en-US" sz="20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算法会导致这么一个“不公平</a:t>
            </a:r>
            <a:r>
              <a:rPr kumimoji="1" lang="en-US" altLang="zh-CN" sz="20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”</a:t>
            </a:r>
            <a:r>
              <a:rPr kumimoji="1" lang="zh-CN" altLang="en-US" sz="20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的现象：发起请求的一方得到最好的匹配，而拒接</a:t>
            </a:r>
            <a:r>
              <a:rPr kumimoji="1" lang="en-US" altLang="zh-CN" sz="20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/</a:t>
            </a:r>
            <a:r>
              <a:rPr kumimoji="1" lang="zh-CN" altLang="en-US" sz="20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接受的一方则得到最差的匹配。</a:t>
            </a:r>
            <a:endParaRPr kumimoji="1" lang="en-US" altLang="zh-CN" sz="20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7334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应用：住院生匹配系统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2023/9/13</a:t>
            </a:fld>
            <a:endParaRPr kumimoji="1" lang="zh-CN" alt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D9B0982-90DF-A527-F5B4-98E99B8FBDEA}"/>
              </a:ext>
            </a:extLst>
          </p:cNvPr>
          <p:cNvSpPr txBox="1">
            <a:spLocks/>
          </p:cNvSpPr>
          <p:nvPr/>
        </p:nvSpPr>
        <p:spPr>
          <a:xfrm>
            <a:off x="628650" y="1330038"/>
            <a:ext cx="7886700" cy="2862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美国国家住院生匹配系统：</a:t>
            </a:r>
            <a:endParaRPr kumimoji="1" lang="en-US" altLang="zh-CN" b="1" dirty="0">
              <a:solidFill>
                <a:schemeClr val="accent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自二战后启用。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每年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3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月，负责分配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23000+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住院生。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乡村医院困境</a:t>
            </a:r>
            <a:endParaRPr kumimoji="1" lang="en-US" altLang="zh-CN" b="1" dirty="0">
              <a:solidFill>
                <a:schemeClr val="accent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一些偏远的乡村医院总是没人填报志愿；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使用匹配算法总是不利于乡村医院；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使用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G-S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算法得到的稳定匹配结果总是一样的。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kumimoji="1" lang="en-US" altLang="zh-CN" b="1" dirty="0">
              <a:solidFill>
                <a:schemeClr val="tx2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40DFFE-F281-5055-6490-05D3DFD38079}"/>
              </a:ext>
            </a:extLst>
          </p:cNvPr>
          <p:cNvSpPr txBox="1"/>
          <p:nvPr/>
        </p:nvSpPr>
        <p:spPr>
          <a:xfrm>
            <a:off x="2286000" y="448956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zh-CN" altLang="en-US" sz="2800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如何解决乡村医院困境？</a:t>
            </a:r>
            <a:endParaRPr kumimoji="1" lang="en-US" altLang="zh-CN" sz="2800" b="1" dirty="0">
              <a:solidFill>
                <a:srgbClr val="FF0000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2477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B5423-1F3C-EDCB-6AB7-7230537F1DBE}"/>
              </a:ext>
            </a:extLst>
          </p:cNvPr>
          <p:cNvSpPr txBox="1">
            <a:spLocks/>
          </p:cNvSpPr>
          <p:nvPr/>
        </p:nvSpPr>
        <p:spPr>
          <a:xfrm>
            <a:off x="628650" y="2766218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kumimoji="1" lang="en-US" altLang="zh-CN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1.2</a:t>
            </a:r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算法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4A5F3FCA-3F34-E74B-DA15-B2E6F1FF20F6}"/>
              </a:ext>
            </a:extLst>
          </p:cNvPr>
          <p:cNvCxnSpPr/>
          <p:nvPr/>
        </p:nvCxnSpPr>
        <p:spPr>
          <a:xfrm>
            <a:off x="497150" y="3630967"/>
            <a:ext cx="817633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F90772-55BC-902D-DEF9-2D9446771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7A0B6-B182-2746-AD36-AE1D59DBD9ED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5808F9-954A-F9C2-4E0D-91652F11D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算法设计与分析，</a:t>
            </a:r>
            <a:r>
              <a:rPr kumimoji="1" lang="en-US" altLang="zh-CN"/>
              <a:t>2023</a:t>
            </a:r>
            <a:r>
              <a:rPr kumimoji="1" lang="zh-CN" altLang="en-US"/>
              <a:t>年秋季</a:t>
            </a:r>
          </a:p>
        </p:txBody>
      </p:sp>
    </p:spTree>
    <p:extLst>
      <p:ext uri="{BB962C8B-B14F-4D97-AF65-F5344CB8AC3E}">
        <p14:creationId xmlns:p14="http://schemas.microsoft.com/office/powerpoint/2010/main" val="166576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C65D4-7EDD-7C87-116F-D88179935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计算（</a:t>
            </a:r>
            <a:r>
              <a:rPr kumimoji="1" lang="en-US" altLang="zh-CN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Computing)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：数据结构</a:t>
            </a:r>
            <a:r>
              <a:rPr kumimoji="1"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+</a:t>
            </a:r>
            <a:r>
              <a:rPr kumimoji="1" lang="zh-CN" altLang="en-US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算法。</a:t>
            </a:r>
            <a:endParaRPr kumimoji="1" lang="en-US" altLang="zh-CN" b="1" dirty="0">
              <a:solidFill>
                <a:srgbClr val="FF0000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数据结构是计算的骨架，算法是计算的灵魂。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算法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是求解特定问题的</a:t>
            </a:r>
            <a:r>
              <a:rPr kumimoji="1" lang="zh-CN" altLang="en-US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步骤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的一种描述。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算法形式的归约：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输入、输出，以及计算步骤。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2023/9/13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算法设计与分析，</a:t>
            </a:r>
            <a:r>
              <a:rPr kumimoji="1" lang="en-US" altLang="zh-CN"/>
              <a:t>2023</a:t>
            </a:r>
            <a:r>
              <a:rPr kumimoji="1" lang="zh-CN" altLang="en-US"/>
              <a:t>年秋季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551C0C-15BC-4521-6853-B85BA595A940}"/>
              </a:ext>
            </a:extLst>
          </p:cNvPr>
          <p:cNvSpPr txBox="1"/>
          <p:nvPr/>
        </p:nvSpPr>
        <p:spPr>
          <a:xfrm>
            <a:off x="6754482" y="2674188"/>
            <a:ext cx="223651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Yuanti SC" panose="02010600040101010101" pitchFamily="2" charset="-122"/>
                <a:ea typeface="Yuanti SC" panose="02010600040101010101" pitchFamily="2" charset="-122"/>
              </a:rPr>
              <a:t>程序是计算过程的载体</a:t>
            </a:r>
          </a:p>
        </p:txBody>
      </p:sp>
      <p:cxnSp>
        <p:nvCxnSpPr>
          <p:cNvPr id="9" name="曲线连接符 8">
            <a:extLst>
              <a:ext uri="{FF2B5EF4-FFF2-40B4-BE49-F238E27FC236}">
                <a16:creationId xmlns:a16="http://schemas.microsoft.com/office/drawing/2014/main" id="{225C4B2F-F9E5-6DFF-400F-DAE8572532FE}"/>
              </a:ext>
            </a:extLst>
          </p:cNvPr>
          <p:cNvCxnSpPr>
            <a:stCxn id="4" idx="1"/>
          </p:cNvCxnSpPr>
          <p:nvPr/>
        </p:nvCxnSpPr>
        <p:spPr>
          <a:xfrm rot="10800000">
            <a:off x="6457950" y="2432649"/>
            <a:ext cx="296533" cy="41081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1E0076C-8C05-3761-0D5F-DB1820D4BF60}"/>
              </a:ext>
            </a:extLst>
          </p:cNvPr>
          <p:cNvSpPr txBox="1"/>
          <p:nvPr/>
        </p:nvSpPr>
        <p:spPr>
          <a:xfrm>
            <a:off x="628650" y="3626266"/>
            <a:ext cx="7886700" cy="120032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Font typeface="Arial" panose="020B0604020202020204" pitchFamily="34" charset="0"/>
              <a:buNone/>
              <a:defRPr kumimoji="1" b="1">
                <a:latin typeface="Yuanti SC" panose="02010600040101010101" pitchFamily="2" charset="-122"/>
                <a:ea typeface="Yuanti SC" panose="02010600040101010101" pitchFamily="2" charset="-122"/>
              </a:defRPr>
            </a:lvl1pPr>
          </a:lstStyle>
          <a:p>
            <a:r>
              <a:rPr lang="zh-CN" altLang="en-US" dirty="0"/>
              <a:t>算法只是对问题求解方法的一种描述，不依赖于任何一种语言，既可以用自然语言、程序设计语言，也可以用流程图、框图等表示。为更清楚说明算法的本质，我们一般去除计算机语言的语法规则和细节，用“伪代码”来描述算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86479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C65D4-7EDD-7C87-116F-D88179935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计算（</a:t>
            </a:r>
            <a:r>
              <a:rPr kumimoji="1" lang="en-US" altLang="zh-CN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Computing)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：数据结构</a:t>
            </a:r>
            <a:r>
              <a:rPr kumimoji="1"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+</a:t>
            </a:r>
            <a:r>
              <a:rPr kumimoji="1" lang="zh-CN" altLang="en-US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算法。</a:t>
            </a:r>
            <a:endParaRPr kumimoji="1" lang="en-US" altLang="zh-CN" b="1" dirty="0">
              <a:solidFill>
                <a:srgbClr val="FF0000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数据结构是计算的骨架，算法是计算的灵魂。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endParaRPr kumimoji="1" lang="en-US" altLang="zh-CN" b="1" dirty="0">
              <a:solidFill>
                <a:schemeClr val="accent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算法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是求解特定问题的</a:t>
            </a:r>
            <a:r>
              <a:rPr kumimoji="1" lang="zh-CN" altLang="en-US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步骤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的一种描述。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2023/9/13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算法设计与分析，</a:t>
            </a:r>
            <a:r>
              <a:rPr kumimoji="1" lang="en-US" altLang="zh-CN"/>
              <a:t>2023</a:t>
            </a:r>
            <a:r>
              <a:rPr kumimoji="1" lang="zh-CN" altLang="en-US"/>
              <a:t>年秋季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551C0C-15BC-4521-6853-B85BA595A940}"/>
              </a:ext>
            </a:extLst>
          </p:cNvPr>
          <p:cNvSpPr txBox="1"/>
          <p:nvPr/>
        </p:nvSpPr>
        <p:spPr>
          <a:xfrm>
            <a:off x="7108165" y="2424022"/>
            <a:ext cx="1587261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Yuanti SC" panose="02010600040101010101" pitchFamily="2" charset="-122"/>
                <a:ea typeface="Yuanti SC" panose="02010600040101010101" pitchFamily="2" charset="-122"/>
              </a:rPr>
              <a:t>程序是计算过程的载体</a:t>
            </a:r>
          </a:p>
        </p:txBody>
      </p:sp>
      <p:cxnSp>
        <p:nvCxnSpPr>
          <p:cNvPr id="9" name="曲线连接符 8">
            <a:extLst>
              <a:ext uri="{FF2B5EF4-FFF2-40B4-BE49-F238E27FC236}">
                <a16:creationId xmlns:a16="http://schemas.microsoft.com/office/drawing/2014/main" id="{225C4B2F-F9E5-6DFF-400F-DAE8572532FE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>
            <a:off x="6457949" y="2424026"/>
            <a:ext cx="650216" cy="2923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1E0076C-8C05-3761-0D5F-DB1820D4BF60}"/>
              </a:ext>
            </a:extLst>
          </p:cNvPr>
          <p:cNvSpPr txBox="1"/>
          <p:nvPr/>
        </p:nvSpPr>
        <p:spPr>
          <a:xfrm>
            <a:off x="628650" y="3679937"/>
            <a:ext cx="7886700" cy="120032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Font typeface="Arial" panose="020B0604020202020204" pitchFamily="34" charset="0"/>
              <a:buNone/>
              <a:defRPr kumimoji="1" b="1">
                <a:latin typeface="Yuanti SC" panose="02010600040101010101" pitchFamily="2" charset="-122"/>
                <a:ea typeface="Yuanti SC" panose="02010600040101010101" pitchFamily="2" charset="-122"/>
              </a:defRPr>
            </a:lvl1pPr>
          </a:lstStyle>
          <a:p>
            <a:r>
              <a:rPr lang="zh-CN" altLang="en-US" dirty="0"/>
              <a:t>算法只是对问题求解方法的一种描述，不依赖于任何一种语言，既可以用自然语言、程序设计语言，也可以用流程图、框图等表示。为更清楚说明算法的本质，我们一般去除计算机语言的语法规则和细节，用“伪代码”来描述算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685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算法问题归约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C65D4-7EDD-7C87-116F-D88179935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输入：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明确规定了问题的合法输入；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输出：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明确规定了对每个合法输入，相应的输出是什么；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确定性：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每一个算法步骤有确定的含义，无歧义；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有穷性：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问题总是能在执行若干次后结束，不可能永不停止；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可行性：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算法在当前环境条件下可以通过有限次运算实现。</a:t>
            </a:r>
            <a:endParaRPr kumimoji="1" lang="en-US" altLang="zh-CN" sz="24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2023/9/13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算法设计与分析，</a:t>
            </a:r>
            <a:r>
              <a:rPr kumimoji="1" lang="en-US" altLang="zh-CN"/>
              <a:t>2023</a:t>
            </a:r>
            <a:r>
              <a:rPr kumimoji="1" lang="zh-CN" altLang="en-US"/>
              <a:t>年秋季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052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算法问题归约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C65D4-7EDD-7C87-116F-D88179935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判断下面的代码是否是算法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2023/9/13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920FBF-E8AF-AF26-BFB3-1520DEA97CEA}"/>
              </a:ext>
            </a:extLst>
          </p:cNvPr>
          <p:cNvSpPr txBox="1"/>
          <p:nvPr/>
        </p:nvSpPr>
        <p:spPr>
          <a:xfrm>
            <a:off x="628650" y="2203836"/>
            <a:ext cx="2550543" cy="16312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Font typeface="Arial" panose="020B0604020202020204" pitchFamily="34" charset="0"/>
              <a:buNone/>
              <a:defRPr kumimoji="1" b="1">
                <a:latin typeface="Yuanti SC" panose="02010600040101010101" pitchFamily="2" charset="-122"/>
                <a:ea typeface="Yuanti SC" panose="02010600040101010101" pitchFamily="2" charset="-122"/>
              </a:defRPr>
            </a:lvl1pPr>
          </a:lstStyle>
          <a:p>
            <a:r>
              <a:rPr lang="en-US" altLang="zh-CN" sz="2000" dirty="0">
                <a:solidFill>
                  <a:schemeClr val="accent1"/>
                </a:solidFill>
              </a:rPr>
              <a:t>def</a:t>
            </a:r>
            <a:r>
              <a:rPr lang="zh-CN" altLang="en-US" sz="2000" dirty="0"/>
              <a:t> </a:t>
            </a:r>
            <a:r>
              <a:rPr lang="en-US" altLang="zh-CN" sz="2000" dirty="0"/>
              <a:t>exam1():</a:t>
            </a:r>
          </a:p>
          <a:p>
            <a:r>
              <a:rPr lang="en-US" altLang="zh-CN" sz="2000" dirty="0"/>
              <a:t>	n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2</a:t>
            </a:r>
          </a:p>
          <a:p>
            <a:r>
              <a:rPr lang="en-US" altLang="zh-CN" sz="2000" dirty="0"/>
              <a:t>	</a:t>
            </a:r>
            <a:r>
              <a:rPr lang="en-US" altLang="zh-CN" sz="2000" dirty="0">
                <a:solidFill>
                  <a:schemeClr val="accent1"/>
                </a:solidFill>
              </a:rPr>
              <a:t>while</a:t>
            </a:r>
            <a:r>
              <a:rPr lang="zh-CN" altLang="en-US" sz="2000" dirty="0"/>
              <a:t> </a:t>
            </a:r>
            <a:r>
              <a:rPr lang="en-US" altLang="zh-CN" sz="2000" dirty="0"/>
              <a:t>n</a:t>
            </a:r>
            <a:r>
              <a:rPr lang="zh-CN" altLang="en-US" sz="2000" dirty="0"/>
              <a:t> </a:t>
            </a:r>
            <a:r>
              <a:rPr lang="en-US" altLang="zh-CN" sz="2000" dirty="0"/>
              <a:t>%</a:t>
            </a:r>
            <a:r>
              <a:rPr lang="zh-CN" altLang="en-US" sz="2000" dirty="0"/>
              <a:t> </a:t>
            </a:r>
            <a:r>
              <a:rPr lang="en-US" altLang="zh-CN" sz="2000" dirty="0"/>
              <a:t>2</a:t>
            </a:r>
            <a:r>
              <a:rPr lang="zh-CN" altLang="en-US" sz="2000" dirty="0"/>
              <a:t> </a:t>
            </a:r>
            <a:r>
              <a:rPr lang="en-US" altLang="zh-CN" sz="2000" dirty="0"/>
              <a:t>==</a:t>
            </a:r>
            <a:r>
              <a:rPr lang="zh-CN" altLang="en-US" sz="2000" dirty="0"/>
              <a:t> </a:t>
            </a:r>
            <a:r>
              <a:rPr lang="en-US" altLang="zh-CN" sz="2000" dirty="0"/>
              <a:t>0:</a:t>
            </a:r>
          </a:p>
          <a:p>
            <a:r>
              <a:rPr lang="en-US" altLang="zh-CN" sz="2000" dirty="0"/>
              <a:t>		n</a:t>
            </a:r>
            <a:r>
              <a:rPr lang="zh-CN" altLang="en-US" sz="2000" dirty="0"/>
              <a:t> </a:t>
            </a:r>
            <a:r>
              <a:rPr lang="en-US" altLang="zh-CN" sz="2000" dirty="0"/>
              <a:t>+=</a:t>
            </a:r>
            <a:r>
              <a:rPr lang="zh-CN" altLang="en-US" sz="2000" dirty="0"/>
              <a:t> </a:t>
            </a:r>
            <a:r>
              <a:rPr lang="en-US" altLang="zh-CN" sz="2000" dirty="0"/>
              <a:t>2</a:t>
            </a:r>
          </a:p>
          <a:p>
            <a:r>
              <a:rPr lang="en-US" altLang="zh-CN" sz="2000" dirty="0"/>
              <a:t>	print(n)</a:t>
            </a:r>
            <a:endParaRPr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8D9F0F-3C8B-DECC-6DEA-D9A213C114AB}"/>
              </a:ext>
            </a:extLst>
          </p:cNvPr>
          <p:cNvSpPr txBox="1"/>
          <p:nvPr/>
        </p:nvSpPr>
        <p:spPr>
          <a:xfrm>
            <a:off x="3272891" y="2203836"/>
            <a:ext cx="2363147" cy="132343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Font typeface="Arial" panose="020B0604020202020204" pitchFamily="34" charset="0"/>
              <a:buNone/>
              <a:defRPr kumimoji="1" b="1">
                <a:latin typeface="Yuanti SC" panose="02010600040101010101" pitchFamily="2" charset="-122"/>
                <a:ea typeface="Yuanti SC" panose="02010600040101010101" pitchFamily="2" charset="-122"/>
              </a:defRPr>
            </a:lvl1pPr>
          </a:lstStyle>
          <a:p>
            <a:r>
              <a:rPr lang="en-US" altLang="zh-CN" sz="2000" dirty="0">
                <a:solidFill>
                  <a:schemeClr val="accent1"/>
                </a:solidFill>
              </a:rPr>
              <a:t>def</a:t>
            </a:r>
            <a:r>
              <a:rPr lang="zh-CN" altLang="en-US" sz="2000" dirty="0"/>
              <a:t> </a:t>
            </a:r>
            <a:r>
              <a:rPr lang="en-US" altLang="zh-CN" sz="2000" dirty="0"/>
              <a:t>exam2():</a:t>
            </a:r>
          </a:p>
          <a:p>
            <a:r>
              <a:rPr lang="en-US" altLang="zh-CN" sz="2000" dirty="0"/>
              <a:t>	y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0</a:t>
            </a:r>
          </a:p>
          <a:p>
            <a:r>
              <a:rPr lang="en-US" altLang="zh-CN" sz="2000" dirty="0"/>
              <a:t>	x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5</a:t>
            </a:r>
            <a:r>
              <a:rPr lang="zh-CN" altLang="en-US" sz="2000" dirty="0"/>
              <a:t> </a:t>
            </a:r>
            <a:r>
              <a:rPr lang="en-US" altLang="zh-CN" sz="2000" dirty="0"/>
              <a:t>/</a:t>
            </a:r>
            <a:r>
              <a:rPr lang="zh-CN" altLang="en-US" sz="2000" dirty="0"/>
              <a:t> </a:t>
            </a:r>
            <a:r>
              <a:rPr lang="en-US" altLang="zh-CN" sz="2000" dirty="0"/>
              <a:t>y</a:t>
            </a:r>
          </a:p>
          <a:p>
            <a:r>
              <a:rPr lang="en-US" altLang="zh-CN" sz="2000" dirty="0"/>
              <a:t>	print(x,</a:t>
            </a:r>
            <a:r>
              <a:rPr lang="zh-CN" altLang="en-US" sz="2000" dirty="0"/>
              <a:t> </a:t>
            </a:r>
            <a:r>
              <a:rPr lang="en-US" altLang="zh-CN" sz="2000" dirty="0"/>
              <a:t>y)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E72A25-9CFA-01D6-32E2-AC04650AB423}"/>
              </a:ext>
            </a:extLst>
          </p:cNvPr>
          <p:cNvSpPr txBox="1"/>
          <p:nvPr/>
        </p:nvSpPr>
        <p:spPr>
          <a:xfrm>
            <a:off x="5729736" y="2203836"/>
            <a:ext cx="2363147" cy="16312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Font typeface="Arial" panose="020B0604020202020204" pitchFamily="34" charset="0"/>
              <a:buNone/>
              <a:defRPr kumimoji="1" b="1">
                <a:latin typeface="Yuanti SC" panose="02010600040101010101" pitchFamily="2" charset="-122"/>
                <a:ea typeface="Yuanti SC" panose="02010600040101010101" pitchFamily="2" charset="-122"/>
              </a:defRPr>
            </a:lvl1pPr>
          </a:lstStyle>
          <a:p>
            <a:r>
              <a:rPr lang="en-US" altLang="zh-CN" sz="2000" dirty="0">
                <a:solidFill>
                  <a:schemeClr val="accent1"/>
                </a:solidFill>
              </a:rPr>
              <a:t>def</a:t>
            </a:r>
            <a:r>
              <a:rPr lang="zh-CN" altLang="en-US" sz="2000" dirty="0"/>
              <a:t> </a:t>
            </a:r>
            <a:r>
              <a:rPr lang="en-US" altLang="zh-CN" sz="2000" dirty="0"/>
              <a:t>exam3(x):</a:t>
            </a:r>
          </a:p>
          <a:p>
            <a:r>
              <a:rPr lang="en-US" altLang="zh-CN" sz="2000" dirty="0"/>
              <a:t>	</a:t>
            </a:r>
            <a:r>
              <a:rPr lang="en-US" altLang="zh-CN" sz="2000" dirty="0">
                <a:solidFill>
                  <a:schemeClr val="accent1"/>
                </a:solidFill>
              </a:rPr>
              <a:t>if</a:t>
            </a:r>
            <a:r>
              <a:rPr lang="zh-CN" altLang="en-US" sz="2000" dirty="0"/>
              <a:t> </a:t>
            </a:r>
            <a:r>
              <a:rPr lang="en-US" altLang="zh-CN" sz="2000" dirty="0"/>
              <a:t>(x</a:t>
            </a:r>
            <a:r>
              <a:rPr lang="zh-CN" altLang="en-US" sz="2000" dirty="0"/>
              <a:t> </a:t>
            </a:r>
            <a:r>
              <a:rPr lang="en-US" altLang="zh-CN" sz="2000" dirty="0"/>
              <a:t>&lt;=</a:t>
            </a:r>
            <a:r>
              <a:rPr lang="zh-CN" altLang="en-US" sz="2000" dirty="0"/>
              <a:t> </a:t>
            </a:r>
            <a:r>
              <a:rPr lang="en-US" altLang="zh-CN" sz="2000" dirty="0"/>
              <a:t>2):</a:t>
            </a:r>
          </a:p>
          <a:p>
            <a:r>
              <a:rPr lang="en-US" altLang="zh-CN" sz="2000" dirty="0"/>
              <a:t>		print(x);</a:t>
            </a:r>
          </a:p>
          <a:p>
            <a:r>
              <a:rPr lang="en-US" altLang="zh-CN" sz="2000" dirty="0"/>
              <a:t>	</a:t>
            </a:r>
            <a:r>
              <a:rPr lang="en-US" altLang="zh-CN" sz="2000" dirty="0" err="1">
                <a:solidFill>
                  <a:schemeClr val="accent1"/>
                </a:solidFill>
              </a:rPr>
              <a:t>elif</a:t>
            </a:r>
            <a:r>
              <a:rPr lang="zh-CN" altLang="en-US" sz="2000" dirty="0"/>
              <a:t> </a:t>
            </a:r>
            <a:r>
              <a:rPr lang="en-US" altLang="zh-CN" sz="2000" dirty="0"/>
              <a:t>(x</a:t>
            </a:r>
            <a:r>
              <a:rPr lang="zh-CN" altLang="en-US" sz="2000" dirty="0"/>
              <a:t> </a:t>
            </a:r>
            <a:r>
              <a:rPr lang="en-US" altLang="zh-CN" sz="2000" dirty="0"/>
              <a:t>&gt;=</a:t>
            </a:r>
            <a:r>
              <a:rPr lang="zh-CN" altLang="en-US" sz="2000" dirty="0"/>
              <a:t> </a:t>
            </a:r>
            <a:r>
              <a:rPr lang="en-US" altLang="zh-CN" sz="2000" dirty="0"/>
              <a:t>2):</a:t>
            </a:r>
          </a:p>
          <a:p>
            <a:r>
              <a:rPr lang="en-US" altLang="zh-CN" sz="2000" dirty="0"/>
              <a:t>		print(2);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88537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右箭头 5">
            <a:extLst>
              <a:ext uri="{FF2B5EF4-FFF2-40B4-BE49-F238E27FC236}">
                <a16:creationId xmlns:a16="http://schemas.microsoft.com/office/drawing/2014/main" id="{F456B2BA-A7CE-175C-CA95-024D130FEB7F}"/>
              </a:ext>
            </a:extLst>
          </p:cNvPr>
          <p:cNvSpPr/>
          <p:nvPr/>
        </p:nvSpPr>
        <p:spPr>
          <a:xfrm>
            <a:off x="1046333" y="1499382"/>
            <a:ext cx="6866026" cy="4153149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课程体系</a:t>
            </a: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819911FD-9F9B-30A4-C2AC-F65EB4DFA907}"/>
              </a:ext>
            </a:extLst>
          </p:cNvPr>
          <p:cNvSpPr/>
          <p:nvPr/>
        </p:nvSpPr>
        <p:spPr>
          <a:xfrm>
            <a:off x="858415" y="2729204"/>
            <a:ext cx="2332653" cy="16935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 dirty="0">
                <a:latin typeface="Yuanti SC" panose="02010600040101010101" pitchFamily="2" charset="-122"/>
                <a:ea typeface="Yuanti SC" panose="02010600040101010101" pitchFamily="2" charset="-122"/>
              </a:rPr>
              <a:t>计算模型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10A3504A-3E5F-9191-FA94-E8E6E6FA2429}"/>
              </a:ext>
            </a:extLst>
          </p:cNvPr>
          <p:cNvSpPr/>
          <p:nvPr/>
        </p:nvSpPr>
        <p:spPr>
          <a:xfrm>
            <a:off x="3405673" y="2729204"/>
            <a:ext cx="2332653" cy="1693506"/>
          </a:xfrm>
          <a:prstGeom prst="roundRect">
            <a:avLst/>
          </a:prstGeom>
          <a:solidFill>
            <a:srgbClr val="00919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算法设计</a:t>
            </a:r>
            <a:r>
              <a:rPr kumimoji="1" lang="en-US" altLang="zh-CN" sz="3200" b="1" dirty="0">
                <a:latin typeface="Yuanti SC" panose="02010600040101010101" pitchFamily="2" charset="-122"/>
                <a:ea typeface="Yuanti SC" panose="02010600040101010101" pitchFamily="2" charset="-122"/>
              </a:rPr>
              <a:t>&amp;</a:t>
            </a:r>
            <a:r>
              <a:rPr kumimoji="1" lang="zh-CN" altLang="en-US" sz="3200" b="1" dirty="0">
                <a:latin typeface="Yuanti SC" panose="02010600040101010101" pitchFamily="2" charset="-122"/>
                <a:ea typeface="Yuanti SC" panose="02010600040101010101" pitchFamily="2" charset="-122"/>
              </a:rPr>
              <a:t>分析技术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2FDFC368-7117-5204-D429-B45951500593}"/>
              </a:ext>
            </a:extLst>
          </p:cNvPr>
          <p:cNvSpPr/>
          <p:nvPr/>
        </p:nvSpPr>
        <p:spPr>
          <a:xfrm>
            <a:off x="5952932" y="2729204"/>
            <a:ext cx="2332653" cy="169350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 dirty="0">
                <a:latin typeface="Yuanti SC" panose="02010600040101010101" pitchFamily="2" charset="-122"/>
                <a:ea typeface="Yuanti SC" panose="02010600040101010101" pitchFamily="2" charset="-122"/>
              </a:rPr>
              <a:t>计算</a:t>
            </a:r>
            <a:endParaRPr kumimoji="1" lang="en-US" altLang="zh-CN" sz="32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algn="ctr"/>
            <a:r>
              <a:rPr kumimoji="1" lang="zh-CN" altLang="en-US" sz="3200" b="1" dirty="0">
                <a:latin typeface="Yuanti SC" panose="02010600040101010101" pitchFamily="2" charset="-122"/>
                <a:ea typeface="Yuanti SC" panose="02010600040101010101" pitchFamily="2" charset="-122"/>
              </a:rPr>
              <a:t>复杂性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F3A75E4-4AF0-EC47-7432-E6809982E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C02EB-3706-004A-9BE8-8715CC33C07C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FA7DDAF-11DA-7106-CB2B-3C32FDC70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算法设计与分析，</a:t>
            </a:r>
            <a:r>
              <a:rPr kumimoji="1" lang="en-US" altLang="zh-CN"/>
              <a:t>2023</a:t>
            </a:r>
            <a:r>
              <a:rPr kumimoji="1" lang="zh-CN" altLang="en-US"/>
              <a:t>年秋季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293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算法设计原则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C65D4-7EDD-7C87-116F-D88179935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正确性：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算法能够满足具体问题的需求，程序运行正常，无语法错误，能够达到预期的需求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易读性：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算法简洁易懂，标识符合命名规则，间接易懂，注释恰当，方便自己和他人阅读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健壮性：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算法对非法数据及操作有较好的反应和处理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高效性：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算法运行效率高，即算法运行所消耗的时间短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低存储性：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算法所需要的存储空间低</a:t>
            </a:r>
          </a:p>
          <a:p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2023/9/13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</p:spTree>
    <p:extLst>
      <p:ext uri="{BB962C8B-B14F-4D97-AF65-F5344CB8AC3E}">
        <p14:creationId xmlns:p14="http://schemas.microsoft.com/office/powerpoint/2010/main" val="1200203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算法正确性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C65D4-7EDD-7C87-116F-D88179935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常用的证明算法正确性的方法是</a:t>
            </a:r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循环不变性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。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循环不变性的本质是</a:t>
            </a:r>
            <a:r>
              <a:rPr kumimoji="1" lang="zh-CN" altLang="en-US" b="1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数学归纳法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。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2023/9/13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F8B7F1-336D-87BB-340A-3C520419E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723" y="2454922"/>
            <a:ext cx="4428537" cy="21076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14CDFC-F6D3-1C2E-8D68-F1C8D7453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79" y="2454922"/>
            <a:ext cx="2418086" cy="21076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4148DF-4BB1-2DE4-1C06-82B225A3D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35" y="4709322"/>
            <a:ext cx="7670525" cy="192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12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插入排序的正确性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C65D4-7EDD-7C87-116F-D88179935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Proof</a:t>
            </a:r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对每一轮外层</a:t>
            </a:r>
            <a:r>
              <a:rPr kumimoji="1"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for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循环（用𝑗来标识）来说，子数组𝐴</a:t>
            </a:r>
            <a:r>
              <a:rPr kumimoji="1"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[1..𝑗−1]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都是排好序的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2023/9/13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CA4279-1F7C-C09C-240D-149EB28B3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15" y="2554741"/>
            <a:ext cx="5388647" cy="256459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23C09AB-E036-AD24-D8A3-B2C904A0D493}"/>
              </a:ext>
            </a:extLst>
          </p:cNvPr>
          <p:cNvSpPr/>
          <p:nvPr/>
        </p:nvSpPr>
        <p:spPr>
          <a:xfrm>
            <a:off x="2052079" y="3385538"/>
            <a:ext cx="4940135" cy="28500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5724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插入排序的正确性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C65D4-7EDD-7C87-116F-D88179935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循环不变性：</a:t>
            </a:r>
            <a:endParaRPr kumimoji="1" lang="en-US" altLang="zh-CN" b="1" dirty="0">
              <a:solidFill>
                <a:schemeClr val="accent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初始：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循环迭代开始前是正确的（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true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）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维持：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在下一轮循环迭代前，结果都是正确的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终止：</a:t>
            </a:r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循环能够正确终止</a:t>
            </a:r>
          </a:p>
          <a:p>
            <a:endParaRPr kumimoji="1" lang="zh-CN" altLang="en-US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2023/9/13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5849FA-25CC-DE29-A8B2-67B4BDDBD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82" y="3541734"/>
            <a:ext cx="4842408" cy="23046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F12614F-E14A-71EF-6FD4-DDBFD736BC65}"/>
                  </a:ext>
                </a:extLst>
              </p:cNvPr>
              <p:cNvSpPr txBox="1"/>
              <p:nvPr/>
            </p:nvSpPr>
            <p:spPr>
              <a:xfrm>
                <a:off x="5471059" y="3137027"/>
                <a:ext cx="3407229" cy="83099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tx1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  <a:cs typeface="Arial" panose="020B0604020202020204" pitchFamily="34" charset="0"/>
                  </a:rPr>
                  <a:t>初始：迭代开始前，</a:t>
                </a:r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  <m:r>
                      <a:rPr kumimoji="1"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</m:oMath>
                </a14:m>
                <a:r>
                  <a:rPr kumimoji="1" lang="en-US" altLang="zh-CN" sz="1600" dirty="0">
                    <a:solidFill>
                      <a:schemeClr val="tx1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  <a:cs typeface="Arial" panose="020B0604020202020204" pitchFamily="34" charset="0"/>
                  </a:rPr>
                  <a:t>.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  <a:cs typeface="Arial" panose="020B0604020202020204" pitchFamily="34" charset="0"/>
                  </a:rPr>
                  <a:t> 此时子数组</a:t>
                </a:r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kumimoji="1"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[1..</m:t>
                    </m:r>
                    <m:r>
                      <a:rPr kumimoji="1"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  <m:r>
                      <a:rPr kumimoji="1"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−1]</m:t>
                    </m:r>
                  </m:oMath>
                </a14:m>
                <a:r>
                  <a:rPr kumimoji="1" lang="zh-CN" altLang="en-US" sz="1600" dirty="0">
                    <a:solidFill>
                      <a:schemeClr val="tx1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  <a:cs typeface="Arial" panose="020B0604020202020204" pitchFamily="34" charset="0"/>
                  </a:rPr>
                  <a:t>是</a:t>
                </a:r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kumimoji="1"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[1]</m:t>
                    </m:r>
                  </m:oMath>
                </a14:m>
                <a:r>
                  <a:rPr kumimoji="1" lang="zh-CN" altLang="en-US" sz="1600" dirty="0">
                    <a:solidFill>
                      <a:schemeClr val="tx1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  <a:cs typeface="Arial" panose="020B0604020202020204" pitchFamily="34" charset="0"/>
                  </a:rPr>
                  <a:t>，显然是排好序的</a:t>
                </a:r>
                <a:endParaRPr kumimoji="1" lang="en-US" altLang="zh-CN" sz="1600" dirty="0">
                  <a:solidFill>
                    <a:schemeClr val="tx1"/>
                  </a:solidFill>
                  <a:latin typeface="Yuanti SC" panose="02010600040101010101" pitchFamily="2" charset="-122"/>
                  <a:ea typeface="Yuanti SC" panose="0201060004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F12614F-E14A-71EF-6FD4-DDBFD736B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059" y="3137027"/>
                <a:ext cx="3407229" cy="830997"/>
              </a:xfrm>
              <a:prstGeom prst="rect">
                <a:avLst/>
              </a:prstGeom>
              <a:blipFill>
                <a:blip r:embed="rId3"/>
                <a:stretch>
                  <a:fillRect l="-743" t="-3030" r="-372" b="-909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5024BAF5-2BC2-E315-F62D-EBCD64C334A6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802573" y="3552526"/>
            <a:ext cx="3668486" cy="3901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F6190ABF-AFFC-8E35-2358-16E71FC40C0B}"/>
              </a:ext>
            </a:extLst>
          </p:cNvPr>
          <p:cNvSpPr/>
          <p:nvPr/>
        </p:nvSpPr>
        <p:spPr>
          <a:xfrm>
            <a:off x="456360" y="3798293"/>
            <a:ext cx="1346213" cy="26622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C39BABC-0A19-3BC6-992E-0A3393DE4351}"/>
                  </a:ext>
                </a:extLst>
              </p:cNvPr>
              <p:cNvSpPr txBox="1"/>
              <p:nvPr/>
            </p:nvSpPr>
            <p:spPr>
              <a:xfrm>
                <a:off x="5471058" y="4057096"/>
                <a:ext cx="3407229" cy="132343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zh-CN" altLang="en-US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维持：当第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轮正确时，证明第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轮的正确性。在第</a:t>
                </a:r>
                <a:r>
                  <a:rPr lang="en-US" altLang="zh-CN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j</a:t>
                </a:r>
                <a:r>
                  <a:rPr lang="zh-CN" altLang="en-US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轮，比较</a:t>
                </a:r>
                <a:r>
                  <a:rPr lang="en-US" altLang="zh-CN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key</a:t>
                </a:r>
                <a:r>
                  <a:rPr lang="zh-CN" altLang="en-US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−1],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−2]..</m:t>
                    </m:r>
                  </m:oMath>
                </a14:m>
                <a:r>
                  <a:rPr lang="zh-CN" altLang="en-US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，直到找到合适的位置。这个时候，比</a:t>
                </a:r>
                <a:r>
                  <a:rPr lang="en-US" altLang="zh-CN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key</a:t>
                </a:r>
                <a:r>
                  <a:rPr lang="zh-CN" altLang="en-US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大的都在</a:t>
                </a:r>
                <a:r>
                  <a:rPr lang="en-US" altLang="zh-CN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key</a:t>
                </a:r>
                <a:r>
                  <a:rPr lang="zh-CN" altLang="en-US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的右边，</a:t>
                </a:r>
                <a:r>
                  <a:rPr lang="en-US" altLang="zh-CN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key</a:t>
                </a:r>
                <a:r>
                  <a:rPr lang="zh-CN" altLang="en-US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左边的都比</a:t>
                </a:r>
                <a:r>
                  <a:rPr lang="en-US" altLang="zh-CN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key</a:t>
                </a:r>
                <a:r>
                  <a:rPr lang="zh-CN" altLang="en-US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小</a:t>
                </a:r>
                <a:endParaRPr lang="en-US" altLang="zh-CN" dirty="0">
                  <a:latin typeface="Yuanti SC" panose="02010600040101010101" pitchFamily="2" charset="-122"/>
                  <a:ea typeface="Yuanti SC" panose="02010600040101010101" pitchFamily="2" charset="-122"/>
                </a:endParaRP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C39BABC-0A19-3BC6-992E-0A3393DE4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058" y="4057096"/>
                <a:ext cx="3407229" cy="1323439"/>
              </a:xfrm>
              <a:prstGeom prst="rect">
                <a:avLst/>
              </a:prstGeom>
              <a:blipFill>
                <a:blip r:embed="rId4"/>
                <a:stretch>
                  <a:fillRect l="-743" t="-952" b="-476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5032D4B1-324C-8E0E-F5CD-0613143DF6E5}"/>
              </a:ext>
            </a:extLst>
          </p:cNvPr>
          <p:cNvSpPr/>
          <p:nvPr/>
        </p:nvSpPr>
        <p:spPr>
          <a:xfrm>
            <a:off x="793809" y="4552208"/>
            <a:ext cx="4307381" cy="129415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3C0B787-EDC5-E8B2-4B24-0EA664208B00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5101190" y="4718816"/>
            <a:ext cx="369868" cy="4804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157FFEE-0E13-ED26-3052-D9A09B82A800}"/>
                  </a:ext>
                </a:extLst>
              </p:cNvPr>
              <p:cNvSpPr txBox="1"/>
              <p:nvPr/>
            </p:nvSpPr>
            <p:spPr>
              <a:xfrm>
                <a:off x="5471058" y="5483640"/>
                <a:ext cx="3407229" cy="5847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zh-CN" altLang="en-US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终止：当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Yuanti SC" panose="02010600040101010101" pitchFamily="2" charset="-122"/>
                      </a:rPr>
                      <m:t>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Yuanti SC" panose="02010600040101010101" pitchFamily="2" charset="-122"/>
                      </a:rPr>
                      <m:t>&gt;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Yuanti SC" panose="02010600040101010101" pitchFamily="2" charset="-122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，也就是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Yuanti SC" panose="02010600040101010101" pitchFamily="2" charset="-122"/>
                      </a:rPr>
                      <m:t>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Yuanti SC" panose="02010600040101010101" pitchFamily="2" charset="-122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Yuanti SC" panose="02010600040101010101" pitchFamily="2" charset="-122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Yuanti SC" panose="02010600040101010101" pitchFamily="2" charset="-122"/>
                      </a:rPr>
                      <m:t>+1</m:t>
                    </m:r>
                  </m:oMath>
                </a14:m>
                <a:r>
                  <a:rPr lang="zh-CN" altLang="en-US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时，</a:t>
                </a:r>
                <a:r>
                  <a:rPr lang="en-US" altLang="zh-CN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A[1..n]</a:t>
                </a:r>
                <a:r>
                  <a:rPr lang="zh-CN" altLang="en-US" dirty="0">
                    <a:latin typeface="Yuanti SC" panose="02010600040101010101" pitchFamily="2" charset="-122"/>
                    <a:ea typeface="Yuanti SC" panose="02010600040101010101" pitchFamily="2" charset="-122"/>
                  </a:rPr>
                  <a:t>都已经排好了</a:t>
                </a:r>
                <a:endParaRPr lang="en-US" altLang="zh-CN" dirty="0">
                  <a:latin typeface="Yuanti SC" panose="02010600040101010101" pitchFamily="2" charset="-122"/>
                  <a:ea typeface="Yuanti SC" panose="02010600040101010101" pitchFamily="2" charset="-122"/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157FFEE-0E13-ED26-3052-D9A09B82A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058" y="5483640"/>
                <a:ext cx="3407229" cy="584775"/>
              </a:xfrm>
              <a:prstGeom prst="rect">
                <a:avLst/>
              </a:prstGeom>
              <a:blipFill>
                <a:blip r:embed="rId5"/>
                <a:stretch>
                  <a:fillRect l="-743" t="-4348" r="-7063" b="-1521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3D16384C-AA66-B13A-78D5-544A8AA761F6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1802573" y="3931406"/>
            <a:ext cx="3668485" cy="184462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86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C65D4-7EDD-7C87-116F-D88179935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算法不是凭空造的，而是根据现实中某个问题抽象出来，用来解决一类问题的。算法的目的是高效地解决实际问题。</a:t>
            </a:r>
            <a:endParaRPr kumimoji="1" lang="en-US" altLang="zh-CN" sz="2400" b="1" dirty="0">
              <a:solidFill>
                <a:schemeClr val="accent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算法与数据结构</a:t>
            </a:r>
            <a:endParaRPr kumimoji="1" lang="en-US" altLang="zh-CN" sz="2400" b="1" dirty="0">
              <a:solidFill>
                <a:schemeClr val="accent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b="1" dirty="0">
              <a:solidFill>
                <a:schemeClr val="accent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b="1" dirty="0">
              <a:solidFill>
                <a:schemeClr val="accent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算法学习的思想：练习，练习，练习。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2023/9/13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1C2A48-124F-A712-B335-18893F34FBD3}"/>
              </a:ext>
            </a:extLst>
          </p:cNvPr>
          <p:cNvSpPr txBox="1"/>
          <p:nvPr/>
        </p:nvSpPr>
        <p:spPr>
          <a:xfrm>
            <a:off x="628650" y="3105834"/>
            <a:ext cx="7886700" cy="646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Font typeface="Arial" panose="020B0604020202020204" pitchFamily="34" charset="0"/>
              <a:buNone/>
              <a:defRPr kumimoji="1" b="1">
                <a:latin typeface="Yuanti SC" panose="02010600040101010101" pitchFamily="2" charset="-122"/>
                <a:ea typeface="Yuanti SC" panose="02010600040101010101" pitchFamily="2" charset="-122"/>
              </a:defRPr>
            </a:lvl1pPr>
          </a:lstStyle>
          <a:p>
            <a:r>
              <a:rPr lang="zh-CN" altLang="en-US" dirty="0"/>
              <a:t>彩蝶为双翼，花香满人间</a:t>
            </a:r>
            <a:endParaRPr lang="en-US" altLang="zh-CN" dirty="0"/>
          </a:p>
          <a:p>
            <a:pPr algn="r"/>
            <a:r>
              <a:rPr lang="en-US" altLang="zh-CN" dirty="0"/>
              <a:t>——</a:t>
            </a:r>
            <a:r>
              <a:rPr lang="zh-CN" altLang="en-US" dirty="0"/>
              <a:t>古龙</a:t>
            </a:r>
            <a:r>
              <a:rPr lang="en-US" altLang="zh-CN" dirty="0"/>
              <a:t>《</a:t>
            </a:r>
            <a:r>
              <a:rPr lang="zh-CN" altLang="en-US" dirty="0"/>
              <a:t>楚留香新传</a:t>
            </a:r>
            <a:r>
              <a:rPr lang="en-US" altLang="zh-CN" dirty="0"/>
              <a:t>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465815-5D31-D0F1-9DF3-16F3CE2D9E97}"/>
              </a:ext>
            </a:extLst>
          </p:cNvPr>
          <p:cNvSpPr txBox="1"/>
          <p:nvPr/>
        </p:nvSpPr>
        <p:spPr>
          <a:xfrm>
            <a:off x="628649" y="4483185"/>
            <a:ext cx="7886700" cy="646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Font typeface="Arial" panose="020B0604020202020204" pitchFamily="34" charset="0"/>
              <a:buNone/>
              <a:defRPr kumimoji="1" b="1">
                <a:latin typeface="Yuanti SC" panose="02010600040101010101" pitchFamily="2" charset="-122"/>
                <a:ea typeface="Yuanti SC" panose="02010600040101010101" pitchFamily="2" charset="-122"/>
              </a:defRPr>
            </a:lvl1pPr>
          </a:lstStyle>
          <a:p>
            <a:r>
              <a:rPr lang="zh-CN" altLang="en-US" dirty="0"/>
              <a:t>初极狭，才通人。复行数十步，豁然开朗。</a:t>
            </a:r>
            <a:endParaRPr lang="en-US" altLang="zh-CN" dirty="0"/>
          </a:p>
          <a:p>
            <a:pPr algn="r"/>
            <a:r>
              <a:rPr lang="en-US" altLang="zh-CN" dirty="0"/>
              <a:t>——</a:t>
            </a:r>
            <a:r>
              <a:rPr lang="zh-CN" altLang="en-US" dirty="0"/>
              <a:t>陶渊明</a:t>
            </a:r>
            <a:r>
              <a:rPr lang="en-US" altLang="zh-CN" dirty="0"/>
              <a:t>《</a:t>
            </a:r>
            <a:r>
              <a:rPr lang="zh-CN" altLang="en-US" dirty="0"/>
              <a:t>桃花源记</a:t>
            </a:r>
            <a:r>
              <a:rPr lang="en-US" altLang="zh-CN" dirty="0"/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23829552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课程管理工具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C65D4-7EDD-7C87-116F-D88179935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飞书</a:t>
            </a:r>
            <a:endParaRPr kumimoji="1" lang="en-US" altLang="zh-CN" sz="2400" b="1" dirty="0">
              <a:solidFill>
                <a:schemeClr val="accent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清览</a:t>
            </a:r>
            <a:endParaRPr kumimoji="1" lang="en-US" altLang="zh-CN" sz="2400" b="1" dirty="0">
              <a:solidFill>
                <a:schemeClr val="accent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2023/9/13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8BFD8A0-F6CD-3CC6-3E69-CA3435D26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724" y="1418545"/>
            <a:ext cx="2574829" cy="45797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394B7F-B00A-93C0-C5D1-9AC4DCF97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636" y="1756999"/>
            <a:ext cx="2700408" cy="3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22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课程体系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319347F-1B63-1A45-9530-04A2B57B2F99}"/>
              </a:ext>
            </a:extLst>
          </p:cNvPr>
          <p:cNvCxnSpPr>
            <a:cxnSpLocks/>
          </p:cNvCxnSpPr>
          <p:nvPr/>
        </p:nvCxnSpPr>
        <p:spPr>
          <a:xfrm>
            <a:off x="1548882" y="5225143"/>
            <a:ext cx="61768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DA5C7CB-02C9-2355-F9C3-62DC5C286F04}"/>
              </a:ext>
            </a:extLst>
          </p:cNvPr>
          <p:cNvCxnSpPr>
            <a:cxnSpLocks/>
          </p:cNvCxnSpPr>
          <p:nvPr/>
        </p:nvCxnSpPr>
        <p:spPr>
          <a:xfrm flipV="1">
            <a:off x="1548882" y="1330037"/>
            <a:ext cx="0" cy="38951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E0B771B-1EA1-90D8-A0EA-30D8D7176529}"/>
              </a:ext>
            </a:extLst>
          </p:cNvPr>
          <p:cNvSpPr txBox="1"/>
          <p:nvPr/>
        </p:nvSpPr>
        <p:spPr>
          <a:xfrm>
            <a:off x="7486649" y="547601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问题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38E2574-EC75-1D3D-64D8-0414F387008D}"/>
              </a:ext>
            </a:extLst>
          </p:cNvPr>
          <p:cNvSpPr txBox="1"/>
          <p:nvPr/>
        </p:nvSpPr>
        <p:spPr>
          <a:xfrm>
            <a:off x="840996" y="86837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求解策略</a:t>
            </a:r>
          </a:p>
        </p:txBody>
      </p:sp>
      <p:sp>
        <p:nvSpPr>
          <p:cNvPr id="15" name="日期占位符 14">
            <a:extLst>
              <a:ext uri="{FF2B5EF4-FFF2-40B4-BE49-F238E27FC236}">
                <a16:creationId xmlns:a16="http://schemas.microsoft.com/office/drawing/2014/main" id="{34C8B021-B85A-A607-0A6B-5688CC6B4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5CDB-9D91-C345-8A83-ABC554FC6506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16" name="页脚占位符 15">
            <a:extLst>
              <a:ext uri="{FF2B5EF4-FFF2-40B4-BE49-F238E27FC236}">
                <a16:creationId xmlns:a16="http://schemas.microsoft.com/office/drawing/2014/main" id="{247C71FF-2A38-A309-8975-45A66732F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算法设计与分析，</a:t>
            </a:r>
            <a:r>
              <a:rPr kumimoji="1" lang="en-US" altLang="zh-CN"/>
              <a:t>2023</a:t>
            </a:r>
            <a:r>
              <a:rPr kumimoji="1" lang="zh-CN" altLang="en-US"/>
              <a:t>年秋季</a:t>
            </a:r>
            <a:endParaRPr kumimoji="1" lang="zh-CN" altLang="en-US" dirty="0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370F6FB-B0D7-E8B7-48C3-B6A81B1F9FAE}"/>
              </a:ext>
            </a:extLst>
          </p:cNvPr>
          <p:cNvSpPr/>
          <p:nvPr/>
        </p:nvSpPr>
        <p:spPr>
          <a:xfrm>
            <a:off x="2671959" y="1757559"/>
            <a:ext cx="4037597" cy="2755048"/>
          </a:xfrm>
          <a:prstGeom prst="roundRect">
            <a:avLst/>
          </a:prstGeom>
          <a:solidFill>
            <a:srgbClr val="00919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 dirty="0">
                <a:latin typeface="Yuanti SC" panose="02010600040101010101" pitchFamily="2" charset="-122"/>
                <a:ea typeface="Yuanti SC" panose="02010600040101010101" pitchFamily="2" charset="-122"/>
              </a:rPr>
              <a:t>算法设计</a:t>
            </a:r>
            <a:r>
              <a:rPr kumimoji="1" lang="en-US" altLang="zh-CN" sz="3200" b="1" dirty="0">
                <a:latin typeface="Yuanti SC" panose="02010600040101010101" pitchFamily="2" charset="-122"/>
                <a:ea typeface="Yuanti SC" panose="02010600040101010101" pitchFamily="2" charset="-122"/>
              </a:rPr>
              <a:t>&amp;</a:t>
            </a:r>
            <a:r>
              <a:rPr kumimoji="1" lang="zh-CN" altLang="en-US" sz="3200" b="1" dirty="0">
                <a:latin typeface="Yuanti SC" panose="02010600040101010101" pitchFamily="2" charset="-122"/>
                <a:ea typeface="Yuanti SC" panose="02010600040101010101" pitchFamily="2" charset="-122"/>
              </a:rPr>
              <a:t>分析技术</a:t>
            </a:r>
          </a:p>
        </p:txBody>
      </p:sp>
    </p:spTree>
    <p:extLst>
      <p:ext uri="{BB962C8B-B14F-4D97-AF65-F5344CB8AC3E}">
        <p14:creationId xmlns:p14="http://schemas.microsoft.com/office/powerpoint/2010/main" val="1401916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课程体系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319347F-1B63-1A45-9530-04A2B57B2F99}"/>
              </a:ext>
            </a:extLst>
          </p:cNvPr>
          <p:cNvCxnSpPr>
            <a:cxnSpLocks/>
          </p:cNvCxnSpPr>
          <p:nvPr/>
        </p:nvCxnSpPr>
        <p:spPr>
          <a:xfrm>
            <a:off x="1548882" y="5225143"/>
            <a:ext cx="61768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DA5C7CB-02C9-2355-F9C3-62DC5C286F04}"/>
              </a:ext>
            </a:extLst>
          </p:cNvPr>
          <p:cNvCxnSpPr>
            <a:cxnSpLocks/>
          </p:cNvCxnSpPr>
          <p:nvPr/>
        </p:nvCxnSpPr>
        <p:spPr>
          <a:xfrm flipV="1">
            <a:off x="1548882" y="1330037"/>
            <a:ext cx="0" cy="38951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E0B771B-1EA1-90D8-A0EA-30D8D7176529}"/>
              </a:ext>
            </a:extLst>
          </p:cNvPr>
          <p:cNvSpPr txBox="1"/>
          <p:nvPr/>
        </p:nvSpPr>
        <p:spPr>
          <a:xfrm>
            <a:off x="7486649" y="547720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问题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38E2574-EC75-1D3D-64D8-0414F387008D}"/>
              </a:ext>
            </a:extLst>
          </p:cNvPr>
          <p:cNvSpPr txBox="1"/>
          <p:nvPr/>
        </p:nvSpPr>
        <p:spPr>
          <a:xfrm>
            <a:off x="840996" y="86837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求解策略</a:t>
            </a:r>
          </a:p>
        </p:txBody>
      </p:sp>
      <p:sp>
        <p:nvSpPr>
          <p:cNvPr id="15" name="日期占位符 14">
            <a:extLst>
              <a:ext uri="{FF2B5EF4-FFF2-40B4-BE49-F238E27FC236}">
                <a16:creationId xmlns:a16="http://schemas.microsoft.com/office/drawing/2014/main" id="{34C8B021-B85A-A607-0A6B-5688CC6B4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5CDB-9D91-C345-8A83-ABC554FC6506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16" name="页脚占位符 15">
            <a:extLst>
              <a:ext uri="{FF2B5EF4-FFF2-40B4-BE49-F238E27FC236}">
                <a16:creationId xmlns:a16="http://schemas.microsoft.com/office/drawing/2014/main" id="{247C71FF-2A38-A309-8975-45A66732F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算法设计与分析，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年秋季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39C7DC-F81A-95D8-5BDF-905B411368CB}"/>
              </a:ext>
            </a:extLst>
          </p:cNvPr>
          <p:cNvSpPr/>
          <p:nvPr/>
        </p:nvSpPr>
        <p:spPr>
          <a:xfrm>
            <a:off x="2186594" y="3428999"/>
            <a:ext cx="999388" cy="13132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暴力法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2EA048-9050-5253-D5AF-02430F161966}"/>
              </a:ext>
            </a:extLst>
          </p:cNvPr>
          <p:cNvSpPr/>
          <p:nvPr/>
        </p:nvSpPr>
        <p:spPr>
          <a:xfrm>
            <a:off x="3230586" y="3429000"/>
            <a:ext cx="1449660" cy="4140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排序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FBE9A5E-7304-846D-ACDA-EDCC98FD7757}"/>
              </a:ext>
            </a:extLst>
          </p:cNvPr>
          <p:cNvSpPr/>
          <p:nvPr/>
        </p:nvSpPr>
        <p:spPr>
          <a:xfrm>
            <a:off x="3230586" y="3874185"/>
            <a:ext cx="1449660" cy="4140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选择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277694-6876-8E3B-3D87-F8EA9DC2CA6A}"/>
              </a:ext>
            </a:extLst>
          </p:cNvPr>
          <p:cNvSpPr/>
          <p:nvPr/>
        </p:nvSpPr>
        <p:spPr>
          <a:xfrm>
            <a:off x="3230586" y="4328224"/>
            <a:ext cx="1449660" cy="4140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查找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F6CD3C-E73E-5C4D-1B0F-2E260FAACE34}"/>
              </a:ext>
            </a:extLst>
          </p:cNvPr>
          <p:cNvSpPr/>
          <p:nvPr/>
        </p:nvSpPr>
        <p:spPr>
          <a:xfrm>
            <a:off x="2186594" y="1752733"/>
            <a:ext cx="999388" cy="13132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分治法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605904-D1C0-4C6A-00B9-C34C9D66915B}"/>
              </a:ext>
            </a:extLst>
          </p:cNvPr>
          <p:cNvSpPr/>
          <p:nvPr/>
        </p:nvSpPr>
        <p:spPr>
          <a:xfrm>
            <a:off x="3230586" y="1752734"/>
            <a:ext cx="1449660" cy="4140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排序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021E323-391C-C3AE-DC6A-146870D56C88}"/>
              </a:ext>
            </a:extLst>
          </p:cNvPr>
          <p:cNvSpPr/>
          <p:nvPr/>
        </p:nvSpPr>
        <p:spPr>
          <a:xfrm>
            <a:off x="3230586" y="2197919"/>
            <a:ext cx="1449660" cy="4140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选择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9B49168-D42E-EE71-86A8-83A8CE0344F1}"/>
              </a:ext>
            </a:extLst>
          </p:cNvPr>
          <p:cNvSpPr/>
          <p:nvPr/>
        </p:nvSpPr>
        <p:spPr>
          <a:xfrm>
            <a:off x="3230586" y="2651958"/>
            <a:ext cx="1449660" cy="4140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查找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1AFD8F8-2AA9-F9C1-AD84-E8E58C6E2C22}"/>
              </a:ext>
            </a:extLst>
          </p:cNvPr>
          <p:cNvSpPr/>
          <p:nvPr/>
        </p:nvSpPr>
        <p:spPr>
          <a:xfrm>
            <a:off x="5188584" y="3428997"/>
            <a:ext cx="999388" cy="6649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DFS</a:t>
            </a:r>
            <a:endParaRPr kumimoji="1" lang="zh-CN" altLang="en-US" sz="20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ED4E959-80F5-422C-8DAF-9B63CBE5EAFA}"/>
              </a:ext>
            </a:extLst>
          </p:cNvPr>
          <p:cNvSpPr/>
          <p:nvPr/>
        </p:nvSpPr>
        <p:spPr>
          <a:xfrm>
            <a:off x="5188584" y="4106203"/>
            <a:ext cx="999388" cy="6360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BFS</a:t>
            </a:r>
            <a:endParaRPr kumimoji="1" lang="zh-CN" altLang="en-US" sz="20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44AAC81-09B1-802E-F152-4B0F69957A88}"/>
              </a:ext>
            </a:extLst>
          </p:cNvPr>
          <p:cNvSpPr/>
          <p:nvPr/>
        </p:nvSpPr>
        <p:spPr>
          <a:xfrm>
            <a:off x="6232576" y="3429000"/>
            <a:ext cx="1138600" cy="1313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图遍历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36F7DBD-04DC-02D4-5410-2509DE170051}"/>
              </a:ext>
            </a:extLst>
          </p:cNvPr>
          <p:cNvSpPr/>
          <p:nvPr/>
        </p:nvSpPr>
        <p:spPr>
          <a:xfrm>
            <a:off x="5188584" y="1752730"/>
            <a:ext cx="999388" cy="6649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动态</a:t>
            </a:r>
            <a:endParaRPr kumimoji="1" lang="en-US" altLang="zh-CN" sz="20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algn="ctr"/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规划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9084E17-E196-C9A8-C826-C0A7CEB16247}"/>
              </a:ext>
            </a:extLst>
          </p:cNvPr>
          <p:cNvSpPr/>
          <p:nvPr/>
        </p:nvSpPr>
        <p:spPr>
          <a:xfrm>
            <a:off x="5188584" y="2429936"/>
            <a:ext cx="999388" cy="6360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贪心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EB32A7B-41BE-EE2F-6920-23C0577CE217}"/>
              </a:ext>
            </a:extLst>
          </p:cNvPr>
          <p:cNvSpPr/>
          <p:nvPr/>
        </p:nvSpPr>
        <p:spPr>
          <a:xfrm>
            <a:off x="6232575" y="1752733"/>
            <a:ext cx="1138601" cy="664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最短</a:t>
            </a:r>
            <a:endParaRPr kumimoji="1" lang="en-US" altLang="zh-CN" sz="20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algn="ctr"/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路径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2E1D4F2-BA23-4EA2-4CAD-05F56920F641}"/>
              </a:ext>
            </a:extLst>
          </p:cNvPr>
          <p:cNvSpPr/>
          <p:nvPr/>
        </p:nvSpPr>
        <p:spPr>
          <a:xfrm>
            <a:off x="6232575" y="2441600"/>
            <a:ext cx="1138601" cy="664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latin typeface="Yuanti SC" panose="02010600040101010101" pitchFamily="2" charset="-122"/>
                <a:ea typeface="Yuanti SC" panose="02010600040101010101" pitchFamily="2" charset="-122"/>
              </a:rPr>
              <a:t>最小生成树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404CF2A-5E1B-BB0C-67F3-1F32BB790F78}"/>
              </a:ext>
            </a:extLst>
          </p:cNvPr>
          <p:cNvSpPr/>
          <p:nvPr/>
        </p:nvSpPr>
        <p:spPr>
          <a:xfrm>
            <a:off x="3230586" y="5135608"/>
            <a:ext cx="613626" cy="17286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F72BB57-83CC-8483-C811-215C9A7A534F}"/>
              </a:ext>
            </a:extLst>
          </p:cNvPr>
          <p:cNvSpPr/>
          <p:nvPr/>
        </p:nvSpPr>
        <p:spPr>
          <a:xfrm>
            <a:off x="5881159" y="5149427"/>
            <a:ext cx="613626" cy="17286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692A45A-D93C-DF0D-3218-FA1D2A519CC6}"/>
              </a:ext>
            </a:extLst>
          </p:cNvPr>
          <p:cNvSpPr txBox="1"/>
          <p:nvPr/>
        </p:nvSpPr>
        <p:spPr>
          <a:xfrm>
            <a:off x="5987102" y="536387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Yuanti SC" panose="02010600040101010101" pitchFamily="2" charset="-122"/>
                <a:ea typeface="Yuanti SC" panose="02010600040101010101" pitchFamily="2" charset="-122"/>
              </a:rPr>
              <a:t>图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969EBCD-A8AA-B4D7-6BFB-112E2349A501}"/>
              </a:ext>
            </a:extLst>
          </p:cNvPr>
          <p:cNvSpPr txBox="1"/>
          <p:nvPr/>
        </p:nvSpPr>
        <p:spPr>
          <a:xfrm>
            <a:off x="2871362" y="5363876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Yuanti SC" panose="02010600040101010101" pitchFamily="2" charset="-122"/>
                <a:ea typeface="Yuanti SC" panose="02010600040101010101" pitchFamily="2" charset="-122"/>
              </a:rPr>
              <a:t>序（</a:t>
            </a:r>
            <a:r>
              <a:rPr kumimoji="1" lang="en-US" altLang="zh-CN" sz="2400" dirty="0">
                <a:latin typeface="Yuanti SC" panose="02010600040101010101" pitchFamily="2" charset="-122"/>
                <a:ea typeface="Yuanti SC" panose="02010600040101010101" pitchFamily="2" charset="-122"/>
              </a:rPr>
              <a:t>Order</a:t>
            </a:r>
            <a:r>
              <a:rPr kumimoji="1" lang="zh-CN" altLang="en-US" sz="2400" dirty="0">
                <a:latin typeface="Yuanti SC" panose="02010600040101010101" pitchFamily="2" charset="-122"/>
                <a:ea typeface="Yuanti SC" panose="02010600040101010101" pitchFamily="2" charset="-122"/>
              </a:rPr>
              <a:t>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054C6DA-BB55-4094-8AB6-B6B02611265C}"/>
              </a:ext>
            </a:extLst>
          </p:cNvPr>
          <p:cNvSpPr txBox="1"/>
          <p:nvPr/>
        </p:nvSpPr>
        <p:spPr>
          <a:xfrm>
            <a:off x="459876" y="225645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Yuanti SC" panose="02010600040101010101" pitchFamily="2" charset="-122"/>
                <a:ea typeface="Yuanti SC" panose="02010600040101010101" pitchFamily="2" charset="-122"/>
              </a:rPr>
              <a:t>优化</a:t>
            </a:r>
          </a:p>
        </p:txBody>
      </p:sp>
      <p:sp>
        <p:nvSpPr>
          <p:cNvPr id="34" name="文本框 31">
            <a:extLst>
              <a:ext uri="{FF2B5EF4-FFF2-40B4-BE49-F238E27FC236}">
                <a16:creationId xmlns:a16="http://schemas.microsoft.com/office/drawing/2014/main" id="{6969EBCD-A8AA-B4D7-6BFB-112E2349A501}"/>
              </a:ext>
            </a:extLst>
          </p:cNvPr>
          <p:cNvSpPr txBox="1"/>
          <p:nvPr/>
        </p:nvSpPr>
        <p:spPr>
          <a:xfrm>
            <a:off x="459876" y="387537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latin typeface="Yuanti SC" panose="02010600040101010101" pitchFamily="2" charset="-122"/>
                <a:ea typeface="Yuanti SC" panose="02010600040101010101" pitchFamily="2" charset="-122"/>
              </a:rPr>
              <a:t>遍历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985A07D-EE09-0E64-2CD2-C71CAF949275}"/>
              </a:ext>
            </a:extLst>
          </p:cNvPr>
          <p:cNvSpPr/>
          <p:nvPr/>
        </p:nvSpPr>
        <p:spPr>
          <a:xfrm rot="16200000">
            <a:off x="1242070" y="2435883"/>
            <a:ext cx="613626" cy="17286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97FFA5E-E774-ED85-5842-5F8DEFFBA808}"/>
              </a:ext>
            </a:extLst>
          </p:cNvPr>
          <p:cNvSpPr/>
          <p:nvPr/>
        </p:nvSpPr>
        <p:spPr>
          <a:xfrm rot="16200000">
            <a:off x="1250298" y="4056615"/>
            <a:ext cx="613626" cy="17286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0272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参考书籍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C65D4-7EDD-7C87-116F-D88179935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课程主要资料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课件（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  <a:hlinkClick r:id="rId3"/>
              </a:rPr>
              <a:t>https://</a:t>
            </a:r>
            <a:r>
              <a:rPr kumimoji="1" lang="en-US" altLang="zh-CN" sz="2400" b="1" dirty="0" err="1">
                <a:latin typeface="Yuanti SC" panose="02010600040101010101" pitchFamily="2" charset="-122"/>
                <a:ea typeface="Yuanti SC" panose="02010600040101010101" pitchFamily="2" charset="-122"/>
                <a:hlinkClick r:id="rId3"/>
              </a:rPr>
              <a:t>github.com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  <a:hlinkClick r:id="rId3"/>
              </a:rPr>
              <a:t>/</a:t>
            </a:r>
            <a:r>
              <a:rPr kumimoji="1" lang="en-US" altLang="zh-CN" sz="2400" b="1" dirty="0" err="1">
                <a:latin typeface="Yuanti SC" panose="02010600040101010101" pitchFamily="2" charset="-122"/>
                <a:ea typeface="Yuanti SC" panose="02010600040101010101" pitchFamily="2" charset="-122"/>
                <a:hlinkClick r:id="rId3"/>
              </a:rPr>
              <a:t>wangxiaochaun</a:t>
            </a:r>
            <a:r>
              <a:rPr kumimoji="1" lang="en-US" altLang="zh-CN" sz="2400" b="1" dirty="0">
                <a:latin typeface="Yuanti SC" panose="02010600040101010101" pitchFamily="2" charset="-122"/>
                <a:ea typeface="Yuanti SC" panose="02010600040101010101" pitchFamily="2" charset="-122"/>
                <a:hlinkClick r:id="rId3"/>
              </a:rPr>
              <a:t>/IADA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）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457200" indent="-457200"/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主要参考书籍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算法设计与分析，</a:t>
            </a:r>
            <a:r>
              <a:rPr kumimoji="1" lang="en-US" altLang="zh-CN"/>
              <a:t>2023</a:t>
            </a:r>
            <a:r>
              <a:rPr kumimoji="1" lang="zh-CN" altLang="en-US"/>
              <a:t>年秋季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A3E2CE-4112-9115-E30E-0C7F18402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201" y="3050200"/>
            <a:ext cx="2536425" cy="31594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8999BD-EDA0-9864-724F-AAF0AF07B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927" y="3050200"/>
            <a:ext cx="2443332" cy="31594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31948F0-4475-A973-5117-130C95138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741" y="3050200"/>
            <a:ext cx="2390160" cy="315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39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9130-477A-1C0D-CDA8-1607796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381"/>
            <a:ext cx="7886700" cy="798656"/>
          </a:xfrm>
        </p:spPr>
        <p:txBody>
          <a:bodyPr/>
          <a:lstStyle/>
          <a:p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考核方式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C65D4-7EDD-7C87-116F-D88179935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课后作业（</a:t>
            </a:r>
            <a:r>
              <a:rPr kumimoji="1" lang="en-US" altLang="zh-CN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30%</a:t>
            </a:r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）：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通过飞书云文档提交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在线测试（</a:t>
            </a:r>
            <a:r>
              <a:rPr kumimoji="1" lang="en-US" altLang="zh-CN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10%</a:t>
            </a:r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）</a:t>
            </a:r>
            <a:r>
              <a:rPr kumimoji="1" lang="zh-CN" altLang="en-US" b="1" dirty="0">
                <a:solidFill>
                  <a:schemeClr val="tx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：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通过清览系统提交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457200" indent="-457200"/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期末考试（</a:t>
            </a:r>
            <a:r>
              <a:rPr kumimoji="1" lang="en-US" altLang="zh-CN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60%</a:t>
            </a:r>
            <a:r>
              <a:rPr kumimoji="1" lang="zh-CN" altLang="en-US" b="1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）：</a:t>
            </a:r>
            <a:r>
              <a:rPr kumimoji="1"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闭卷考试</a:t>
            </a:r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457200" indent="-457200"/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457200" indent="-457200"/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457200" indent="-457200"/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457200" indent="-457200"/>
            <a:endParaRPr kumimoji="1" lang="en-US" altLang="zh-CN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805EB-06C7-EC6F-5E62-744D0B3B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97D4-B550-1E47-876B-132D97AC39BD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3F3BE53-B0EB-C3E5-6F7D-A0DDD8F5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算法设计与分析，</a:t>
            </a:r>
            <a:r>
              <a:rPr kumimoji="1" lang="en-US" altLang="zh-CN"/>
              <a:t>2023</a:t>
            </a:r>
            <a:r>
              <a:rPr kumimoji="1" lang="zh-CN" altLang="en-US"/>
              <a:t>年秋季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2537B9-3484-2AE9-00DA-7B9CD127BE6C}"/>
              </a:ext>
            </a:extLst>
          </p:cNvPr>
          <p:cNvSpPr txBox="1"/>
          <p:nvPr/>
        </p:nvSpPr>
        <p:spPr>
          <a:xfrm>
            <a:off x="628650" y="3173332"/>
            <a:ext cx="7886699" cy="132343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Yuanti SC" panose="02010600040101010101" pitchFamily="2" charset="-122"/>
                <a:ea typeface="Yuanti SC" panose="02010600040101010101" pitchFamily="2" charset="-122"/>
              </a:rPr>
              <a:t>课后作业共</a:t>
            </a:r>
            <a:r>
              <a:rPr kumimoji="1" lang="en-US" altLang="zh-CN" sz="2000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13</a:t>
            </a:r>
            <a:r>
              <a:rPr kumimoji="1" lang="zh-CN" altLang="en-US" sz="2000" dirty="0">
                <a:latin typeface="Yuanti SC" panose="02010600040101010101" pitchFamily="2" charset="-122"/>
                <a:ea typeface="Yuanti SC" panose="02010600040101010101" pitchFamily="2" charset="-122"/>
              </a:rPr>
              <a:t>次，任选其中</a:t>
            </a:r>
            <a:r>
              <a:rPr kumimoji="1" lang="en-US" altLang="zh-CN" sz="2000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10</a:t>
            </a:r>
            <a:r>
              <a:rPr kumimoji="1" lang="zh-CN" altLang="en-US" sz="2000" dirty="0">
                <a:latin typeface="Yuanti SC" panose="02010600040101010101" pitchFamily="2" charset="-122"/>
                <a:ea typeface="Yuanti SC" panose="02010600040101010101" pitchFamily="2" charset="-122"/>
              </a:rPr>
              <a:t>次完成即可，但请注意每次作业的截止时间，截止时间后分数折半，最终截止时间为</a:t>
            </a:r>
            <a:r>
              <a:rPr kumimoji="1" lang="zh-CN" altLang="en-US" sz="2000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期末考试后一周</a:t>
            </a:r>
            <a:endParaRPr kumimoji="1" lang="en-US" altLang="zh-CN" sz="2000" dirty="0">
              <a:solidFill>
                <a:srgbClr val="FF0000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Yuanti SC" panose="02010600040101010101" pitchFamily="2" charset="-122"/>
                <a:ea typeface="Yuanti SC" panose="02010600040101010101" pitchFamily="2" charset="-122"/>
              </a:rPr>
              <a:t>在线测试共</a:t>
            </a:r>
            <a:r>
              <a:rPr kumimoji="1" lang="en-US" altLang="zh-CN" sz="2000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4</a:t>
            </a:r>
            <a:r>
              <a:rPr kumimoji="1" lang="zh-CN" altLang="en-US" sz="2000" dirty="0">
                <a:latin typeface="Yuanti SC" panose="02010600040101010101" pitchFamily="2" charset="-122"/>
                <a:ea typeface="Yuanti SC" panose="02010600040101010101" pitchFamily="2" charset="-122"/>
              </a:rPr>
              <a:t>次，每次</a:t>
            </a:r>
            <a:r>
              <a:rPr kumimoji="1" lang="en-US" altLang="zh-CN" sz="2000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5</a:t>
            </a:r>
            <a:r>
              <a:rPr kumimoji="1" lang="zh-CN" altLang="en-US" sz="2000" dirty="0">
                <a:latin typeface="Yuanti SC" panose="02010600040101010101" pitchFamily="2" charset="-122"/>
                <a:ea typeface="Yuanti SC" panose="02010600040101010101" pitchFamily="2" charset="-122"/>
              </a:rPr>
              <a:t>道</a:t>
            </a:r>
            <a:r>
              <a:rPr kumimoji="1" lang="en-US" altLang="zh-CN" sz="2000" dirty="0">
                <a:latin typeface="Yuanti SC" panose="02010600040101010101" pitchFamily="2" charset="-122"/>
                <a:ea typeface="Yuanti SC" panose="02010600040101010101" pitchFamily="2" charset="-122"/>
              </a:rPr>
              <a:t>Online</a:t>
            </a:r>
            <a:r>
              <a:rPr kumimoji="1" lang="zh-CN" altLang="en-US" sz="2000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000" dirty="0">
                <a:latin typeface="Yuanti SC" panose="02010600040101010101" pitchFamily="2" charset="-122"/>
                <a:ea typeface="Yuanti SC" panose="02010600040101010101" pitchFamily="2" charset="-122"/>
              </a:rPr>
              <a:t>Judge</a:t>
            </a:r>
            <a:r>
              <a:rPr kumimoji="1" lang="zh-CN" altLang="en-US" sz="2000" dirty="0">
                <a:latin typeface="Yuanti SC" panose="02010600040101010101" pitchFamily="2" charset="-122"/>
                <a:ea typeface="Yuanti SC" panose="02010600040101010101" pitchFamily="2" charset="-122"/>
              </a:rPr>
              <a:t>题目，</a:t>
            </a:r>
            <a:r>
              <a:rPr kumimoji="1" lang="zh-CN" altLang="en-US" sz="2000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按完成的比例计分</a:t>
            </a:r>
            <a:r>
              <a:rPr kumimoji="1" lang="zh-CN" altLang="en-US" sz="2000" dirty="0">
                <a:latin typeface="Yuanti SC" panose="02010600040101010101" pitchFamily="2" charset="-122"/>
                <a:ea typeface="Yuanti SC" panose="02010600040101010101" pitchFamily="2" charset="-122"/>
              </a:rPr>
              <a:t>，截止时间为</a:t>
            </a:r>
            <a:r>
              <a:rPr kumimoji="1" lang="zh-CN" altLang="en-US" sz="2000" dirty="0">
                <a:solidFill>
                  <a:srgbClr val="FF000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期末考试后一周</a:t>
            </a:r>
          </a:p>
        </p:txBody>
      </p:sp>
    </p:spTree>
    <p:extLst>
      <p:ext uri="{BB962C8B-B14F-4D97-AF65-F5344CB8AC3E}">
        <p14:creationId xmlns:p14="http://schemas.microsoft.com/office/powerpoint/2010/main" val="1386884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003CB-C677-D213-BD1E-5CB30719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引言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45593C-C35E-84C2-977E-0E287716F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Introduction</a:t>
            </a:r>
            <a:r>
              <a:rPr kumimoji="1" lang="zh-CN" altLang="en-US" sz="2800" b="1" dirty="0">
                <a:solidFill>
                  <a:schemeClr val="accent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 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4A665B-F47F-4595-CE34-05BEF4293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04F2E-4930-D240-80A3-4F6D35440E3C}" type="datetime1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276333-6C4C-3A86-55AF-12B7D1F87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算法设计与分析，</a:t>
            </a:r>
            <a:r>
              <a:rPr kumimoji="1" lang="en-US" altLang="zh-CN"/>
              <a:t>2023</a:t>
            </a:r>
            <a:r>
              <a:rPr kumimoji="1" lang="zh-CN" altLang="en-US"/>
              <a:t>年秋季</a:t>
            </a:r>
          </a:p>
        </p:txBody>
      </p:sp>
    </p:spTree>
    <p:extLst>
      <p:ext uri="{BB962C8B-B14F-4D97-AF65-F5344CB8AC3E}">
        <p14:creationId xmlns:p14="http://schemas.microsoft.com/office/powerpoint/2010/main" val="164672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871</TotalTime>
  <Words>4361</Words>
  <Application>Microsoft Macintosh PowerPoint</Application>
  <PresentationFormat>全屏显示(4:3)</PresentationFormat>
  <Paragraphs>620</Paragraphs>
  <Slides>45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2" baseType="lpstr">
      <vt:lpstr>等线</vt:lpstr>
      <vt:lpstr>HanziPen SC</vt:lpstr>
      <vt:lpstr>Yuanti SC</vt:lpstr>
      <vt:lpstr>Arial</vt:lpstr>
      <vt:lpstr>Cambria</vt:lpstr>
      <vt:lpstr>Cambria Math</vt:lpstr>
      <vt:lpstr>Office 主题​​</vt:lpstr>
      <vt:lpstr>算法设计与分析</vt:lpstr>
      <vt:lpstr>PowerPoint 演示文稿</vt:lpstr>
      <vt:lpstr>教学大纲</vt:lpstr>
      <vt:lpstr>课程体系</vt:lpstr>
      <vt:lpstr>课程体系</vt:lpstr>
      <vt:lpstr>课程体系</vt:lpstr>
      <vt:lpstr>参考书籍</vt:lpstr>
      <vt:lpstr>考核方式</vt:lpstr>
      <vt:lpstr>引言</vt:lpstr>
      <vt:lpstr>PowerPoint 演示文稿</vt:lpstr>
      <vt:lpstr>引例：稳定匹配问题</vt:lpstr>
      <vt:lpstr>引例：稳定匹配问题</vt:lpstr>
      <vt:lpstr>引例：稳定匹配问题</vt:lpstr>
      <vt:lpstr>引例：稳定匹配问题</vt:lpstr>
      <vt:lpstr>引例：稳定匹配问题</vt:lpstr>
      <vt:lpstr>引例：稳定匹配问题</vt:lpstr>
      <vt:lpstr>引例：稳定匹配问题</vt:lpstr>
      <vt:lpstr>引例：稳定匹配问题</vt:lpstr>
      <vt:lpstr>引例：稳定匹配问题</vt:lpstr>
      <vt:lpstr>引例：稳定匹配问题</vt:lpstr>
      <vt:lpstr>Gale-Shapley算法</vt:lpstr>
      <vt:lpstr>G-S算法的分析</vt:lpstr>
      <vt:lpstr>G-S算法的分析</vt:lpstr>
      <vt:lpstr>G-S算法的分析</vt:lpstr>
      <vt:lpstr>G-S算法的分析</vt:lpstr>
      <vt:lpstr>G-S算法的分析</vt:lpstr>
      <vt:lpstr>小结</vt:lpstr>
      <vt:lpstr>高效实现</vt:lpstr>
      <vt:lpstr>高效实现</vt:lpstr>
      <vt:lpstr>关于解的讨论</vt:lpstr>
      <vt:lpstr>关于解的讨论</vt:lpstr>
      <vt:lpstr>关于解的讨论</vt:lpstr>
      <vt:lpstr>关于解的讨论</vt:lpstr>
      <vt:lpstr>应用：住院生匹配系统</vt:lpstr>
      <vt:lpstr>PowerPoint 演示文稿</vt:lpstr>
      <vt:lpstr>算法</vt:lpstr>
      <vt:lpstr>算法</vt:lpstr>
      <vt:lpstr>算法问题归约</vt:lpstr>
      <vt:lpstr>算法问题归约</vt:lpstr>
      <vt:lpstr>算法设计原则</vt:lpstr>
      <vt:lpstr>算法正确性</vt:lpstr>
      <vt:lpstr>插入排序的正确性</vt:lpstr>
      <vt:lpstr>插入排序的正确性</vt:lpstr>
      <vt:lpstr>小结</vt:lpstr>
      <vt:lpstr>课程管理工具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算法设计与分析</dc:title>
  <dc:creator>晓川 王</dc:creator>
  <cp:lastModifiedBy>晓川 王</cp:lastModifiedBy>
  <cp:revision>20</cp:revision>
  <dcterms:created xsi:type="dcterms:W3CDTF">2023-09-12T03:56:19Z</dcterms:created>
  <dcterms:modified xsi:type="dcterms:W3CDTF">2023-09-12T18:28:18Z</dcterms:modified>
</cp:coreProperties>
</file>